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Lato" panose="020F0502020204030203" pitchFamily="34" charset="0"/>
      <p:regular r:id="rId12"/>
    </p:embeddedFont>
    <p:embeddedFont>
      <p:font typeface="Lato Bold" panose="020B0604020202020204" charset="0"/>
      <p:regular r:id="rId13"/>
    </p:embeddedFont>
    <p:embeddedFont>
      <p:font typeface="Lato Bold Italics" panose="020B0604020202020204" charset="0"/>
      <p:regular r:id="rId14"/>
    </p:embeddedFont>
    <p:embeddedFont>
      <p:font typeface="Lato Heavy" panose="020B0604020202020204" charset="0"/>
      <p:regular r:id="rId15"/>
    </p:embeddedFont>
    <p:embeddedFont>
      <p:font typeface="Open Sans Bold" panose="020B0806030504020204" pitchFamily="34" charset="0"/>
      <p:bold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244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17" Type="http://schemas.openxmlformats.org/officeDocument/2006/relationships/image" Target="../media/image28.png"/><Relationship Id="rId2" Type="http://schemas.openxmlformats.org/officeDocument/2006/relationships/image" Target="../media/image29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5" Type="http://schemas.openxmlformats.org/officeDocument/2006/relationships/image" Target="../media/image32.png"/><Relationship Id="rId15" Type="http://schemas.openxmlformats.org/officeDocument/2006/relationships/image" Target="../media/image26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18" Type="http://schemas.openxmlformats.org/officeDocument/2006/relationships/image" Target="../media/image57.png"/><Relationship Id="rId26" Type="http://schemas.openxmlformats.org/officeDocument/2006/relationships/image" Target="../media/image26.png"/><Relationship Id="rId3" Type="http://schemas.openxmlformats.org/officeDocument/2006/relationships/image" Target="../media/image30.png"/><Relationship Id="rId21" Type="http://schemas.openxmlformats.org/officeDocument/2006/relationships/image" Target="../media/image60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5" Type="http://schemas.openxmlformats.org/officeDocument/2006/relationships/image" Target="../media/image64.png"/><Relationship Id="rId2" Type="http://schemas.openxmlformats.org/officeDocument/2006/relationships/image" Target="../media/image42.png"/><Relationship Id="rId16" Type="http://schemas.openxmlformats.org/officeDocument/2006/relationships/image" Target="../media/image55.png"/><Relationship Id="rId20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24" Type="http://schemas.openxmlformats.org/officeDocument/2006/relationships/image" Target="../media/image63.png"/><Relationship Id="rId5" Type="http://schemas.openxmlformats.org/officeDocument/2006/relationships/image" Target="../media/image44.png"/><Relationship Id="rId15" Type="http://schemas.openxmlformats.org/officeDocument/2006/relationships/image" Target="../media/image54.png"/><Relationship Id="rId23" Type="http://schemas.openxmlformats.org/officeDocument/2006/relationships/image" Target="../media/image62.png"/><Relationship Id="rId28" Type="http://schemas.openxmlformats.org/officeDocument/2006/relationships/image" Target="../media/image28.png"/><Relationship Id="rId10" Type="http://schemas.openxmlformats.org/officeDocument/2006/relationships/image" Target="../media/image49.png"/><Relationship Id="rId19" Type="http://schemas.openxmlformats.org/officeDocument/2006/relationships/image" Target="../media/image58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Relationship Id="rId22" Type="http://schemas.openxmlformats.org/officeDocument/2006/relationships/image" Target="../media/image61.png"/><Relationship Id="rId27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5.png"/><Relationship Id="rId18" Type="http://schemas.openxmlformats.org/officeDocument/2006/relationships/image" Target="../media/image80.png"/><Relationship Id="rId26" Type="http://schemas.openxmlformats.org/officeDocument/2006/relationships/image" Target="../media/image88.png"/><Relationship Id="rId39" Type="http://schemas.openxmlformats.org/officeDocument/2006/relationships/image" Target="../media/image26.png"/><Relationship Id="rId21" Type="http://schemas.openxmlformats.org/officeDocument/2006/relationships/image" Target="../media/image83.png"/><Relationship Id="rId34" Type="http://schemas.openxmlformats.org/officeDocument/2006/relationships/image" Target="../media/image96.png"/><Relationship Id="rId7" Type="http://schemas.openxmlformats.org/officeDocument/2006/relationships/image" Target="../media/image69.png"/><Relationship Id="rId2" Type="http://schemas.openxmlformats.org/officeDocument/2006/relationships/image" Target="../media/image65.png"/><Relationship Id="rId16" Type="http://schemas.openxmlformats.org/officeDocument/2006/relationships/image" Target="../media/image78.png"/><Relationship Id="rId20" Type="http://schemas.openxmlformats.org/officeDocument/2006/relationships/image" Target="../media/image82.png"/><Relationship Id="rId29" Type="http://schemas.openxmlformats.org/officeDocument/2006/relationships/image" Target="../media/image91.png"/><Relationship Id="rId41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24" Type="http://schemas.openxmlformats.org/officeDocument/2006/relationships/image" Target="../media/image86.png"/><Relationship Id="rId32" Type="http://schemas.openxmlformats.org/officeDocument/2006/relationships/image" Target="../media/image94.png"/><Relationship Id="rId37" Type="http://schemas.openxmlformats.org/officeDocument/2006/relationships/image" Target="../media/image99.png"/><Relationship Id="rId40" Type="http://schemas.openxmlformats.org/officeDocument/2006/relationships/image" Target="../media/image27.png"/><Relationship Id="rId5" Type="http://schemas.openxmlformats.org/officeDocument/2006/relationships/image" Target="../media/image67.png"/><Relationship Id="rId15" Type="http://schemas.openxmlformats.org/officeDocument/2006/relationships/image" Target="../media/image77.png"/><Relationship Id="rId23" Type="http://schemas.openxmlformats.org/officeDocument/2006/relationships/image" Target="../media/image85.png"/><Relationship Id="rId28" Type="http://schemas.openxmlformats.org/officeDocument/2006/relationships/image" Target="../media/image90.png"/><Relationship Id="rId36" Type="http://schemas.openxmlformats.org/officeDocument/2006/relationships/image" Target="../media/image98.png"/><Relationship Id="rId10" Type="http://schemas.openxmlformats.org/officeDocument/2006/relationships/image" Target="../media/image72.png"/><Relationship Id="rId19" Type="http://schemas.openxmlformats.org/officeDocument/2006/relationships/image" Target="../media/image81.png"/><Relationship Id="rId31" Type="http://schemas.openxmlformats.org/officeDocument/2006/relationships/image" Target="../media/image93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Relationship Id="rId14" Type="http://schemas.openxmlformats.org/officeDocument/2006/relationships/image" Target="../media/image76.png"/><Relationship Id="rId22" Type="http://schemas.openxmlformats.org/officeDocument/2006/relationships/image" Target="../media/image84.png"/><Relationship Id="rId27" Type="http://schemas.openxmlformats.org/officeDocument/2006/relationships/image" Target="../media/image89.png"/><Relationship Id="rId30" Type="http://schemas.openxmlformats.org/officeDocument/2006/relationships/image" Target="../media/image92.png"/><Relationship Id="rId35" Type="http://schemas.openxmlformats.org/officeDocument/2006/relationships/image" Target="../media/image97.png"/><Relationship Id="rId8" Type="http://schemas.openxmlformats.org/officeDocument/2006/relationships/image" Target="../media/image70.png"/><Relationship Id="rId3" Type="http://schemas.openxmlformats.org/officeDocument/2006/relationships/image" Target="../media/image30.png"/><Relationship Id="rId12" Type="http://schemas.openxmlformats.org/officeDocument/2006/relationships/image" Target="../media/image74.png"/><Relationship Id="rId17" Type="http://schemas.openxmlformats.org/officeDocument/2006/relationships/image" Target="../media/image79.png"/><Relationship Id="rId25" Type="http://schemas.openxmlformats.org/officeDocument/2006/relationships/image" Target="../media/image87.png"/><Relationship Id="rId33" Type="http://schemas.openxmlformats.org/officeDocument/2006/relationships/image" Target="../media/image95.png"/><Relationship Id="rId38" Type="http://schemas.openxmlformats.org/officeDocument/2006/relationships/image" Target="../media/image10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13" Type="http://schemas.openxmlformats.org/officeDocument/2006/relationships/image" Target="../media/image111.png"/><Relationship Id="rId18" Type="http://schemas.openxmlformats.org/officeDocument/2006/relationships/image" Target="../media/image116.png"/><Relationship Id="rId3" Type="http://schemas.openxmlformats.org/officeDocument/2006/relationships/image" Target="../media/image30.png"/><Relationship Id="rId21" Type="http://schemas.openxmlformats.org/officeDocument/2006/relationships/image" Target="../media/image27.png"/><Relationship Id="rId7" Type="http://schemas.openxmlformats.org/officeDocument/2006/relationships/image" Target="../media/image105.png"/><Relationship Id="rId12" Type="http://schemas.openxmlformats.org/officeDocument/2006/relationships/image" Target="../media/image110.png"/><Relationship Id="rId17" Type="http://schemas.openxmlformats.org/officeDocument/2006/relationships/image" Target="../media/image115.png"/><Relationship Id="rId2" Type="http://schemas.openxmlformats.org/officeDocument/2006/relationships/image" Target="../media/image101.png"/><Relationship Id="rId16" Type="http://schemas.openxmlformats.org/officeDocument/2006/relationships/image" Target="../media/image114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4.png"/><Relationship Id="rId11" Type="http://schemas.openxmlformats.org/officeDocument/2006/relationships/image" Target="../media/image109.png"/><Relationship Id="rId5" Type="http://schemas.openxmlformats.org/officeDocument/2006/relationships/image" Target="../media/image103.png"/><Relationship Id="rId15" Type="http://schemas.openxmlformats.org/officeDocument/2006/relationships/image" Target="../media/image113.png"/><Relationship Id="rId10" Type="http://schemas.openxmlformats.org/officeDocument/2006/relationships/image" Target="../media/image108.png"/><Relationship Id="rId19" Type="http://schemas.openxmlformats.org/officeDocument/2006/relationships/image" Target="../media/image117.png"/><Relationship Id="rId4" Type="http://schemas.openxmlformats.org/officeDocument/2006/relationships/image" Target="../media/image102.png"/><Relationship Id="rId9" Type="http://schemas.openxmlformats.org/officeDocument/2006/relationships/image" Target="../media/image107.png"/><Relationship Id="rId14" Type="http://schemas.openxmlformats.org/officeDocument/2006/relationships/image" Target="../media/image112.png"/><Relationship Id="rId22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13" Type="http://schemas.openxmlformats.org/officeDocument/2006/relationships/image" Target="../media/image128.png"/><Relationship Id="rId18" Type="http://schemas.openxmlformats.org/officeDocument/2006/relationships/image" Target="../media/image133.png"/><Relationship Id="rId3" Type="http://schemas.openxmlformats.org/officeDocument/2006/relationships/image" Target="../media/image30.png"/><Relationship Id="rId21" Type="http://schemas.openxmlformats.org/officeDocument/2006/relationships/image" Target="../media/image26.png"/><Relationship Id="rId7" Type="http://schemas.openxmlformats.org/officeDocument/2006/relationships/image" Target="../media/image122.png"/><Relationship Id="rId12" Type="http://schemas.openxmlformats.org/officeDocument/2006/relationships/image" Target="../media/image127.png"/><Relationship Id="rId17" Type="http://schemas.openxmlformats.org/officeDocument/2006/relationships/image" Target="../media/image132.png"/><Relationship Id="rId2" Type="http://schemas.openxmlformats.org/officeDocument/2006/relationships/image" Target="../media/image118.png"/><Relationship Id="rId16" Type="http://schemas.openxmlformats.org/officeDocument/2006/relationships/image" Target="../media/image131.png"/><Relationship Id="rId20" Type="http://schemas.openxmlformats.org/officeDocument/2006/relationships/image" Target="../media/image1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1.png"/><Relationship Id="rId11" Type="http://schemas.openxmlformats.org/officeDocument/2006/relationships/image" Target="../media/image126.png"/><Relationship Id="rId5" Type="http://schemas.openxmlformats.org/officeDocument/2006/relationships/image" Target="../media/image120.png"/><Relationship Id="rId15" Type="http://schemas.openxmlformats.org/officeDocument/2006/relationships/image" Target="../media/image130.png"/><Relationship Id="rId23" Type="http://schemas.openxmlformats.org/officeDocument/2006/relationships/image" Target="../media/image28.png"/><Relationship Id="rId10" Type="http://schemas.openxmlformats.org/officeDocument/2006/relationships/image" Target="../media/image125.png"/><Relationship Id="rId19" Type="http://schemas.openxmlformats.org/officeDocument/2006/relationships/image" Target="../media/image134.png"/><Relationship Id="rId4" Type="http://schemas.openxmlformats.org/officeDocument/2006/relationships/image" Target="../media/image119.png"/><Relationship Id="rId9" Type="http://schemas.openxmlformats.org/officeDocument/2006/relationships/image" Target="../media/image124.png"/><Relationship Id="rId14" Type="http://schemas.openxmlformats.org/officeDocument/2006/relationships/image" Target="../media/image129.png"/><Relationship Id="rId22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13" Type="http://schemas.openxmlformats.org/officeDocument/2006/relationships/image" Target="../media/image146.png"/><Relationship Id="rId18" Type="http://schemas.openxmlformats.org/officeDocument/2006/relationships/image" Target="../media/image151.png"/><Relationship Id="rId3" Type="http://schemas.openxmlformats.org/officeDocument/2006/relationships/image" Target="../media/image30.png"/><Relationship Id="rId21" Type="http://schemas.openxmlformats.org/officeDocument/2006/relationships/image" Target="../media/image154.png"/><Relationship Id="rId7" Type="http://schemas.openxmlformats.org/officeDocument/2006/relationships/image" Target="../media/image140.png"/><Relationship Id="rId12" Type="http://schemas.openxmlformats.org/officeDocument/2006/relationships/image" Target="../media/image145.png"/><Relationship Id="rId17" Type="http://schemas.openxmlformats.org/officeDocument/2006/relationships/image" Target="../media/image150.png"/><Relationship Id="rId2" Type="http://schemas.openxmlformats.org/officeDocument/2006/relationships/image" Target="../media/image136.png"/><Relationship Id="rId16" Type="http://schemas.openxmlformats.org/officeDocument/2006/relationships/image" Target="../media/image149.png"/><Relationship Id="rId20" Type="http://schemas.openxmlformats.org/officeDocument/2006/relationships/image" Target="../media/image1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9.png"/><Relationship Id="rId11" Type="http://schemas.openxmlformats.org/officeDocument/2006/relationships/image" Target="../media/image144.png"/><Relationship Id="rId5" Type="http://schemas.openxmlformats.org/officeDocument/2006/relationships/image" Target="../media/image138.png"/><Relationship Id="rId15" Type="http://schemas.openxmlformats.org/officeDocument/2006/relationships/image" Target="../media/image148.png"/><Relationship Id="rId10" Type="http://schemas.openxmlformats.org/officeDocument/2006/relationships/image" Target="../media/image143.png"/><Relationship Id="rId19" Type="http://schemas.openxmlformats.org/officeDocument/2006/relationships/image" Target="../media/image152.png"/><Relationship Id="rId4" Type="http://schemas.openxmlformats.org/officeDocument/2006/relationships/image" Target="../media/image137.png"/><Relationship Id="rId9" Type="http://schemas.openxmlformats.org/officeDocument/2006/relationships/image" Target="../media/image142.png"/><Relationship Id="rId14" Type="http://schemas.openxmlformats.org/officeDocument/2006/relationships/image" Target="../media/image14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13" Type="http://schemas.openxmlformats.org/officeDocument/2006/relationships/image" Target="../media/image165.png"/><Relationship Id="rId18" Type="http://schemas.openxmlformats.org/officeDocument/2006/relationships/image" Target="../media/image170.png"/><Relationship Id="rId3" Type="http://schemas.openxmlformats.org/officeDocument/2006/relationships/image" Target="../media/image30.png"/><Relationship Id="rId21" Type="http://schemas.openxmlformats.org/officeDocument/2006/relationships/image" Target="../media/image173.png"/><Relationship Id="rId7" Type="http://schemas.openxmlformats.org/officeDocument/2006/relationships/image" Target="../media/image159.png"/><Relationship Id="rId12" Type="http://schemas.openxmlformats.org/officeDocument/2006/relationships/image" Target="../media/image164.png"/><Relationship Id="rId17" Type="http://schemas.openxmlformats.org/officeDocument/2006/relationships/image" Target="../media/image169.png"/><Relationship Id="rId2" Type="http://schemas.openxmlformats.org/officeDocument/2006/relationships/image" Target="../media/image155.png"/><Relationship Id="rId16" Type="http://schemas.openxmlformats.org/officeDocument/2006/relationships/image" Target="../media/image168.png"/><Relationship Id="rId20" Type="http://schemas.openxmlformats.org/officeDocument/2006/relationships/image" Target="../media/image1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8.png"/><Relationship Id="rId11" Type="http://schemas.openxmlformats.org/officeDocument/2006/relationships/image" Target="../media/image163.png"/><Relationship Id="rId24" Type="http://schemas.openxmlformats.org/officeDocument/2006/relationships/image" Target="../media/image28.png"/><Relationship Id="rId5" Type="http://schemas.openxmlformats.org/officeDocument/2006/relationships/image" Target="../media/image157.png"/><Relationship Id="rId15" Type="http://schemas.openxmlformats.org/officeDocument/2006/relationships/image" Target="../media/image167.png"/><Relationship Id="rId23" Type="http://schemas.openxmlformats.org/officeDocument/2006/relationships/image" Target="../media/image27.png"/><Relationship Id="rId10" Type="http://schemas.openxmlformats.org/officeDocument/2006/relationships/image" Target="../media/image162.png"/><Relationship Id="rId19" Type="http://schemas.openxmlformats.org/officeDocument/2006/relationships/image" Target="../media/image171.png"/><Relationship Id="rId4" Type="http://schemas.openxmlformats.org/officeDocument/2006/relationships/image" Target="../media/image156.png"/><Relationship Id="rId9" Type="http://schemas.openxmlformats.org/officeDocument/2006/relationships/image" Target="../media/image161.png"/><Relationship Id="rId14" Type="http://schemas.openxmlformats.org/officeDocument/2006/relationships/image" Target="../media/image166.png"/><Relationship Id="rId22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png"/><Relationship Id="rId13" Type="http://schemas.openxmlformats.org/officeDocument/2006/relationships/image" Target="../media/image184.png"/><Relationship Id="rId18" Type="http://schemas.openxmlformats.org/officeDocument/2006/relationships/image" Target="../media/image189.png"/><Relationship Id="rId3" Type="http://schemas.openxmlformats.org/officeDocument/2006/relationships/image" Target="../media/image30.png"/><Relationship Id="rId21" Type="http://schemas.openxmlformats.org/officeDocument/2006/relationships/image" Target="../media/image192.png"/><Relationship Id="rId7" Type="http://schemas.openxmlformats.org/officeDocument/2006/relationships/image" Target="../media/image178.png"/><Relationship Id="rId12" Type="http://schemas.openxmlformats.org/officeDocument/2006/relationships/image" Target="../media/image183.png"/><Relationship Id="rId17" Type="http://schemas.openxmlformats.org/officeDocument/2006/relationships/image" Target="../media/image188.png"/><Relationship Id="rId2" Type="http://schemas.openxmlformats.org/officeDocument/2006/relationships/image" Target="../media/image174.png"/><Relationship Id="rId16" Type="http://schemas.openxmlformats.org/officeDocument/2006/relationships/image" Target="../media/image187.png"/><Relationship Id="rId20" Type="http://schemas.openxmlformats.org/officeDocument/2006/relationships/image" Target="../media/image19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7.png"/><Relationship Id="rId11" Type="http://schemas.openxmlformats.org/officeDocument/2006/relationships/image" Target="../media/image182.png"/><Relationship Id="rId24" Type="http://schemas.openxmlformats.org/officeDocument/2006/relationships/image" Target="../media/image28.png"/><Relationship Id="rId5" Type="http://schemas.openxmlformats.org/officeDocument/2006/relationships/image" Target="../media/image176.png"/><Relationship Id="rId15" Type="http://schemas.openxmlformats.org/officeDocument/2006/relationships/image" Target="../media/image186.png"/><Relationship Id="rId23" Type="http://schemas.openxmlformats.org/officeDocument/2006/relationships/image" Target="../media/image27.png"/><Relationship Id="rId10" Type="http://schemas.openxmlformats.org/officeDocument/2006/relationships/image" Target="../media/image181.png"/><Relationship Id="rId19" Type="http://schemas.openxmlformats.org/officeDocument/2006/relationships/image" Target="../media/image190.png"/><Relationship Id="rId4" Type="http://schemas.openxmlformats.org/officeDocument/2006/relationships/image" Target="../media/image175.png"/><Relationship Id="rId9" Type="http://schemas.openxmlformats.org/officeDocument/2006/relationships/image" Target="../media/image180.png"/><Relationship Id="rId14" Type="http://schemas.openxmlformats.org/officeDocument/2006/relationships/image" Target="../media/image185.png"/><Relationship Id="rId22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8.png"/><Relationship Id="rId13" Type="http://schemas.openxmlformats.org/officeDocument/2006/relationships/image" Target="../media/image203.png"/><Relationship Id="rId18" Type="http://schemas.openxmlformats.org/officeDocument/2006/relationships/image" Target="../media/image208.png"/><Relationship Id="rId3" Type="http://schemas.openxmlformats.org/officeDocument/2006/relationships/image" Target="../media/image3.png"/><Relationship Id="rId21" Type="http://schemas.openxmlformats.org/officeDocument/2006/relationships/image" Target="../media/image28.png"/><Relationship Id="rId7" Type="http://schemas.openxmlformats.org/officeDocument/2006/relationships/image" Target="../media/image197.png"/><Relationship Id="rId12" Type="http://schemas.openxmlformats.org/officeDocument/2006/relationships/image" Target="../media/image202.png"/><Relationship Id="rId17" Type="http://schemas.openxmlformats.org/officeDocument/2006/relationships/image" Target="../media/image207.png"/><Relationship Id="rId2" Type="http://schemas.openxmlformats.org/officeDocument/2006/relationships/image" Target="../media/image193.png"/><Relationship Id="rId16" Type="http://schemas.openxmlformats.org/officeDocument/2006/relationships/image" Target="../media/image206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6.png"/><Relationship Id="rId11" Type="http://schemas.openxmlformats.org/officeDocument/2006/relationships/image" Target="../media/image201.png"/><Relationship Id="rId5" Type="http://schemas.openxmlformats.org/officeDocument/2006/relationships/image" Target="../media/image195.png"/><Relationship Id="rId15" Type="http://schemas.openxmlformats.org/officeDocument/2006/relationships/image" Target="../media/image205.png"/><Relationship Id="rId10" Type="http://schemas.openxmlformats.org/officeDocument/2006/relationships/image" Target="../media/image200.png"/><Relationship Id="rId19" Type="http://schemas.openxmlformats.org/officeDocument/2006/relationships/image" Target="../media/image26.png"/><Relationship Id="rId4" Type="http://schemas.openxmlformats.org/officeDocument/2006/relationships/image" Target="../media/image194.png"/><Relationship Id="rId9" Type="http://schemas.openxmlformats.org/officeDocument/2006/relationships/image" Target="../media/image199.png"/><Relationship Id="rId14" Type="http://schemas.openxmlformats.org/officeDocument/2006/relationships/image" Target="../media/image20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pic>
        <p:nvPicPr>
          <p:cNvPr id="53" name="Transparent Building Background – IKDH"/>
          <p:cNvPicPr/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92526" y="349132"/>
            <a:ext cx="2362279" cy="374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0"/>
              </a:lnSpc>
            </a:pPr>
            <a:r>
              <a:rPr lang="en-US" sz="2575" b="1">
                <a:solidFill>
                  <a:srgbClr val="05274B"/>
                </a:solidFill>
                <a:latin typeface="Lato Bold"/>
                <a:ea typeface="Lato Bold"/>
                <a:cs typeface="Lato Bold"/>
                <a:sym typeface="Lato Bold"/>
              </a:rPr>
              <a:t>DELI ICAS 2027</a:t>
            </a:r>
          </a:p>
        </p:txBody>
      </p:sp>
      <p:sp>
        <p:nvSpPr>
          <p:cNvPr id="4" name="Freeform 4"/>
          <p:cNvSpPr/>
          <p:nvPr/>
        </p:nvSpPr>
        <p:spPr>
          <a:xfrm>
            <a:off x="2821952" y="207708"/>
            <a:ext cx="229694" cy="655919"/>
          </a:xfrm>
          <a:custGeom>
            <a:avLst/>
            <a:gdLst/>
            <a:ahLst/>
            <a:cxnLst/>
            <a:rect l="l" t="t" r="r" b="b"/>
            <a:pathLst>
              <a:path w="229694" h="655919">
                <a:moveTo>
                  <a:pt x="0" y="0"/>
                </a:moveTo>
                <a:lnTo>
                  <a:pt x="229694" y="0"/>
                </a:lnTo>
                <a:lnTo>
                  <a:pt x="229694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5" name="TextBox 5"/>
          <p:cNvSpPr txBox="1"/>
          <p:nvPr/>
        </p:nvSpPr>
        <p:spPr>
          <a:xfrm>
            <a:off x="529196" y="757140"/>
            <a:ext cx="8695293" cy="2912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53"/>
              </a:lnSpc>
            </a:pPr>
            <a:r>
              <a:rPr lang="en-US" sz="1810" b="1" i="1" dirty="0">
                <a:solidFill>
                  <a:srgbClr val="197976">
                    <a:alpha val="80000"/>
                  </a:srgbClr>
                </a:solidFill>
                <a:latin typeface="Lato Bold Italics"/>
                <a:ea typeface="Lato Bold Italics"/>
                <a:cs typeface="Lato Bold Italics"/>
                <a:sym typeface="Lato Bold Italics"/>
              </a:rPr>
              <a:t>Official Theme: “One Health for Sustainable Communities in the Era of Society 5.0”</a:t>
            </a:r>
          </a:p>
        </p:txBody>
      </p:sp>
      <p:sp>
        <p:nvSpPr>
          <p:cNvPr id="6" name="Freeform 6"/>
          <p:cNvSpPr/>
          <p:nvPr/>
        </p:nvSpPr>
        <p:spPr>
          <a:xfrm>
            <a:off x="426574" y="1071335"/>
            <a:ext cx="11987828" cy="218640"/>
          </a:xfrm>
          <a:custGeom>
            <a:avLst/>
            <a:gdLst/>
            <a:ahLst/>
            <a:cxnLst/>
            <a:rect l="l" t="t" r="r" b="b"/>
            <a:pathLst>
              <a:path w="11987828" h="218640">
                <a:moveTo>
                  <a:pt x="0" y="0"/>
                </a:moveTo>
                <a:lnTo>
                  <a:pt x="11987828" y="0"/>
                </a:lnTo>
                <a:lnTo>
                  <a:pt x="11987828" y="218639"/>
                </a:lnTo>
                <a:lnTo>
                  <a:pt x="0" y="21863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9" name="TextBox 9"/>
          <p:cNvSpPr txBox="1"/>
          <p:nvPr/>
        </p:nvSpPr>
        <p:spPr>
          <a:xfrm>
            <a:off x="684434" y="1691767"/>
            <a:ext cx="6565962" cy="1088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68"/>
              </a:lnSpc>
            </a:pPr>
            <a:r>
              <a:rPr lang="en-US" sz="7222" b="1">
                <a:solidFill>
                  <a:srgbClr val="05274B"/>
                </a:solidFill>
                <a:latin typeface="Lato Bold"/>
                <a:ea typeface="Lato Bold"/>
                <a:cs typeface="Lato Bold"/>
                <a:sym typeface="Lato Bold"/>
              </a:rPr>
              <a:t>DELI ICAS 2027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40645" y="2865520"/>
            <a:ext cx="6302672" cy="851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0"/>
              </a:lnSpc>
            </a:pPr>
            <a:r>
              <a:rPr lang="en-US" sz="2654" b="1">
                <a:solidFill>
                  <a:srgbClr val="197976"/>
                </a:solidFill>
                <a:latin typeface="Lato Bold"/>
                <a:ea typeface="Lato Bold"/>
                <a:cs typeface="Lato Bold"/>
                <a:sym typeface="Lato Bold"/>
              </a:rPr>
              <a:t>The 2nd Deli International Conference on Allied Sciences</a:t>
            </a:r>
          </a:p>
        </p:txBody>
      </p:sp>
      <p:sp>
        <p:nvSpPr>
          <p:cNvPr id="11" name="Freeform 11"/>
          <p:cNvSpPr/>
          <p:nvPr/>
        </p:nvSpPr>
        <p:spPr>
          <a:xfrm>
            <a:off x="645330" y="3848060"/>
            <a:ext cx="6322048" cy="229572"/>
          </a:xfrm>
          <a:custGeom>
            <a:avLst/>
            <a:gdLst/>
            <a:ahLst/>
            <a:cxnLst/>
            <a:rect l="l" t="t" r="r" b="b"/>
            <a:pathLst>
              <a:path w="6322048" h="229572">
                <a:moveTo>
                  <a:pt x="0" y="0"/>
                </a:moveTo>
                <a:lnTo>
                  <a:pt x="6322048" y="0"/>
                </a:lnTo>
                <a:lnTo>
                  <a:pt x="6322048" y="229571"/>
                </a:lnTo>
                <a:lnTo>
                  <a:pt x="0" y="22957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2" name="TextBox 12"/>
          <p:cNvSpPr txBox="1"/>
          <p:nvPr/>
        </p:nvSpPr>
        <p:spPr>
          <a:xfrm>
            <a:off x="741958" y="4251302"/>
            <a:ext cx="6171391" cy="8170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47"/>
              </a:lnSpc>
            </a:pPr>
            <a:r>
              <a:rPr lang="en-US" sz="2575" b="1" i="1">
                <a:solidFill>
                  <a:srgbClr val="197976"/>
                </a:solidFill>
                <a:latin typeface="Lato Bold Italics"/>
                <a:ea typeface="Lato Bold Italics"/>
                <a:cs typeface="Lato Bold Italics"/>
                <a:sym typeface="Lato Bold Italics"/>
              </a:rPr>
              <a:t>“One Health for Sustainable Communities in the Era of Society 5.0”</a:t>
            </a:r>
          </a:p>
        </p:txBody>
      </p:sp>
      <p:sp>
        <p:nvSpPr>
          <p:cNvPr id="13" name="Freeform 13"/>
          <p:cNvSpPr/>
          <p:nvPr/>
        </p:nvSpPr>
        <p:spPr>
          <a:xfrm>
            <a:off x="426574" y="5356674"/>
            <a:ext cx="7634584" cy="1082267"/>
          </a:xfrm>
          <a:custGeom>
            <a:avLst/>
            <a:gdLst/>
            <a:ahLst/>
            <a:cxnLst/>
            <a:rect l="l" t="t" r="r" b="b"/>
            <a:pathLst>
              <a:path w="7634584" h="1082267">
                <a:moveTo>
                  <a:pt x="0" y="0"/>
                </a:moveTo>
                <a:lnTo>
                  <a:pt x="7634584" y="0"/>
                </a:lnTo>
                <a:lnTo>
                  <a:pt x="7634584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4" name="TextBox 14"/>
          <p:cNvSpPr txBox="1"/>
          <p:nvPr/>
        </p:nvSpPr>
        <p:spPr>
          <a:xfrm>
            <a:off x="738496" y="5565719"/>
            <a:ext cx="6517593" cy="598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28"/>
              </a:lnSpc>
            </a:pPr>
            <a:r>
              <a:rPr lang="en-US" sz="3939" b="1" spc="78">
                <a:solidFill>
                  <a:srgbClr val="F3F6FA"/>
                </a:solidFill>
                <a:latin typeface="Lato Bold"/>
                <a:ea typeface="Lato Bold"/>
                <a:cs typeface="Lato Bold"/>
                <a:sym typeface="Lato Bold"/>
              </a:rPr>
              <a:t>[INSERT RESEARCH TITLE]</a:t>
            </a:r>
          </a:p>
        </p:txBody>
      </p:sp>
      <p:sp>
        <p:nvSpPr>
          <p:cNvPr id="15" name="Freeform 15"/>
          <p:cNvSpPr/>
          <p:nvPr/>
        </p:nvSpPr>
        <p:spPr>
          <a:xfrm>
            <a:off x="645330" y="6635716"/>
            <a:ext cx="667206" cy="655919"/>
          </a:xfrm>
          <a:custGeom>
            <a:avLst/>
            <a:gdLst/>
            <a:ahLst/>
            <a:cxnLst/>
            <a:rect l="l" t="t" r="r" b="b"/>
            <a:pathLst>
              <a:path w="667206" h="655919">
                <a:moveTo>
                  <a:pt x="0" y="0"/>
                </a:moveTo>
                <a:lnTo>
                  <a:pt x="667206" y="0"/>
                </a:lnTo>
                <a:lnTo>
                  <a:pt x="667206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6" name="TextBox 16"/>
          <p:cNvSpPr txBox="1"/>
          <p:nvPr/>
        </p:nvSpPr>
        <p:spPr>
          <a:xfrm>
            <a:off x="1293940" y="6706172"/>
            <a:ext cx="1872456" cy="2912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53"/>
              </a:lnSpc>
            </a:pPr>
            <a:r>
              <a:rPr lang="en-US" sz="1810" b="1">
                <a:solidFill>
                  <a:srgbClr val="05274B">
                    <a:alpha val="80000"/>
                  </a:srgbClr>
                </a:solidFill>
                <a:latin typeface="Lato Bold"/>
                <a:ea typeface="Lato Bold"/>
                <a:cs typeface="Lato Bold"/>
                <a:sym typeface="Lato Bold"/>
              </a:rPr>
              <a:t>[Presenter Name]</a:t>
            </a:r>
          </a:p>
        </p:txBody>
      </p:sp>
      <p:sp>
        <p:nvSpPr>
          <p:cNvPr id="17" name="Freeform 17"/>
          <p:cNvSpPr/>
          <p:nvPr/>
        </p:nvSpPr>
        <p:spPr>
          <a:xfrm>
            <a:off x="645330" y="7062064"/>
            <a:ext cx="667206" cy="655919"/>
          </a:xfrm>
          <a:custGeom>
            <a:avLst/>
            <a:gdLst/>
            <a:ahLst/>
            <a:cxnLst/>
            <a:rect l="l" t="t" r="r" b="b"/>
            <a:pathLst>
              <a:path w="667206" h="655919">
                <a:moveTo>
                  <a:pt x="0" y="0"/>
                </a:moveTo>
                <a:lnTo>
                  <a:pt x="667206" y="0"/>
                </a:lnTo>
                <a:lnTo>
                  <a:pt x="667206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8" name="TextBox 18"/>
          <p:cNvSpPr txBox="1"/>
          <p:nvPr/>
        </p:nvSpPr>
        <p:spPr>
          <a:xfrm>
            <a:off x="1298999" y="7248362"/>
            <a:ext cx="1366544" cy="2912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53"/>
              </a:lnSpc>
            </a:pPr>
            <a:r>
              <a:rPr lang="en-US" sz="1810" b="1">
                <a:solidFill>
                  <a:srgbClr val="05274B">
                    <a:alpha val="80000"/>
                  </a:srgbClr>
                </a:solidFill>
                <a:latin typeface="Lato Bold"/>
                <a:ea typeface="Lato Bold"/>
                <a:cs typeface="Lato Bold"/>
                <a:sym typeface="Lato Bold"/>
              </a:rPr>
              <a:t>[Co-Authors]</a:t>
            </a:r>
          </a:p>
        </p:txBody>
      </p:sp>
      <p:sp>
        <p:nvSpPr>
          <p:cNvPr id="19" name="Freeform 19"/>
          <p:cNvSpPr/>
          <p:nvPr/>
        </p:nvSpPr>
        <p:spPr>
          <a:xfrm>
            <a:off x="645330" y="7707051"/>
            <a:ext cx="667206" cy="655919"/>
          </a:xfrm>
          <a:custGeom>
            <a:avLst/>
            <a:gdLst/>
            <a:ahLst/>
            <a:cxnLst/>
            <a:rect l="l" t="t" r="r" b="b"/>
            <a:pathLst>
              <a:path w="667206" h="655919">
                <a:moveTo>
                  <a:pt x="0" y="0"/>
                </a:moveTo>
                <a:lnTo>
                  <a:pt x="667206" y="0"/>
                </a:lnTo>
                <a:lnTo>
                  <a:pt x="667206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0" name="TextBox 20"/>
          <p:cNvSpPr txBox="1"/>
          <p:nvPr/>
        </p:nvSpPr>
        <p:spPr>
          <a:xfrm>
            <a:off x="1287296" y="7805614"/>
            <a:ext cx="2536771" cy="2912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53"/>
              </a:lnSpc>
            </a:pPr>
            <a:r>
              <a:rPr lang="en-US" sz="1810" b="1">
                <a:solidFill>
                  <a:srgbClr val="05274B">
                    <a:alpha val="80000"/>
                  </a:srgbClr>
                </a:solidFill>
                <a:latin typeface="Lato Bold"/>
                <a:ea typeface="Lato Bold"/>
                <a:cs typeface="Lato Bold"/>
                <a:sym typeface="Lato Bold"/>
              </a:rPr>
              <a:t>[Institutional Affiliation]</a:t>
            </a:r>
          </a:p>
        </p:txBody>
      </p:sp>
      <p:sp>
        <p:nvSpPr>
          <p:cNvPr id="21" name="Freeform 21"/>
          <p:cNvSpPr/>
          <p:nvPr/>
        </p:nvSpPr>
        <p:spPr>
          <a:xfrm>
            <a:off x="645330" y="8133399"/>
            <a:ext cx="667206" cy="655919"/>
          </a:xfrm>
          <a:custGeom>
            <a:avLst/>
            <a:gdLst/>
            <a:ahLst/>
            <a:cxnLst/>
            <a:rect l="l" t="t" r="r" b="b"/>
            <a:pathLst>
              <a:path w="667206" h="655919">
                <a:moveTo>
                  <a:pt x="0" y="0"/>
                </a:moveTo>
                <a:lnTo>
                  <a:pt x="667206" y="0"/>
                </a:lnTo>
                <a:lnTo>
                  <a:pt x="667206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2" name="TextBox 22"/>
          <p:cNvSpPr txBox="1"/>
          <p:nvPr/>
        </p:nvSpPr>
        <p:spPr>
          <a:xfrm>
            <a:off x="1302899" y="8372056"/>
            <a:ext cx="976468" cy="282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84"/>
              </a:lnSpc>
            </a:pPr>
            <a:r>
              <a:rPr lang="en-US" sz="1757" b="1">
                <a:solidFill>
                  <a:srgbClr val="05274B">
                    <a:alpha val="80000"/>
                  </a:srgbClr>
                </a:solidFill>
                <a:latin typeface="Lato Bold"/>
                <a:ea typeface="Lato Bold"/>
                <a:cs typeface="Lato Bold"/>
                <a:sym typeface="Lato Bold"/>
              </a:rPr>
              <a:t>[Country]</a:t>
            </a:r>
          </a:p>
        </p:txBody>
      </p:sp>
      <p:sp>
        <p:nvSpPr>
          <p:cNvPr id="23" name="Freeform 23"/>
          <p:cNvSpPr/>
          <p:nvPr/>
        </p:nvSpPr>
        <p:spPr>
          <a:xfrm>
            <a:off x="4572000" y="6635716"/>
            <a:ext cx="218756" cy="2153601"/>
          </a:xfrm>
          <a:custGeom>
            <a:avLst/>
            <a:gdLst/>
            <a:ahLst/>
            <a:cxnLst/>
            <a:rect l="l" t="t" r="r" b="b"/>
            <a:pathLst>
              <a:path w="218756" h="2153601">
                <a:moveTo>
                  <a:pt x="0" y="0"/>
                </a:moveTo>
                <a:lnTo>
                  <a:pt x="218756" y="0"/>
                </a:lnTo>
                <a:lnTo>
                  <a:pt x="218756" y="2153602"/>
                </a:lnTo>
                <a:lnTo>
                  <a:pt x="0" y="2153602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4" name="Freeform 24"/>
          <p:cNvSpPr/>
          <p:nvPr/>
        </p:nvSpPr>
        <p:spPr>
          <a:xfrm>
            <a:off x="4998574" y="6635716"/>
            <a:ext cx="667206" cy="655919"/>
          </a:xfrm>
          <a:custGeom>
            <a:avLst/>
            <a:gdLst/>
            <a:ahLst/>
            <a:cxnLst/>
            <a:rect l="l" t="t" r="r" b="b"/>
            <a:pathLst>
              <a:path w="667206" h="655919">
                <a:moveTo>
                  <a:pt x="0" y="0"/>
                </a:moveTo>
                <a:lnTo>
                  <a:pt x="667206" y="0"/>
                </a:lnTo>
                <a:lnTo>
                  <a:pt x="667206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5" name="TextBox 25"/>
          <p:cNvSpPr txBox="1"/>
          <p:nvPr/>
        </p:nvSpPr>
        <p:spPr>
          <a:xfrm>
            <a:off x="5736828" y="6826659"/>
            <a:ext cx="2282071" cy="2912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53"/>
              </a:lnSpc>
            </a:pPr>
            <a:r>
              <a:rPr lang="en-US" sz="1810" b="1">
                <a:solidFill>
                  <a:srgbClr val="05274B">
                    <a:alpha val="80000"/>
                  </a:srgbClr>
                </a:solidFill>
                <a:latin typeface="Lato Bold"/>
                <a:ea typeface="Lato Bold"/>
                <a:cs typeface="Lato Bold"/>
                <a:sym typeface="Lato Bold"/>
              </a:rPr>
              <a:t>January 12–13, 2027</a:t>
            </a:r>
          </a:p>
        </p:txBody>
      </p:sp>
      <p:sp>
        <p:nvSpPr>
          <p:cNvPr id="26" name="Freeform 26"/>
          <p:cNvSpPr/>
          <p:nvPr/>
        </p:nvSpPr>
        <p:spPr>
          <a:xfrm>
            <a:off x="4998574" y="7280704"/>
            <a:ext cx="667206" cy="655919"/>
          </a:xfrm>
          <a:custGeom>
            <a:avLst/>
            <a:gdLst/>
            <a:ahLst/>
            <a:cxnLst/>
            <a:rect l="l" t="t" r="r" b="b"/>
            <a:pathLst>
              <a:path w="667206" h="655919">
                <a:moveTo>
                  <a:pt x="0" y="0"/>
                </a:moveTo>
                <a:lnTo>
                  <a:pt x="667206" y="0"/>
                </a:lnTo>
                <a:lnTo>
                  <a:pt x="667206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7" name="TextBox 27"/>
          <p:cNvSpPr txBox="1"/>
          <p:nvPr/>
        </p:nvSpPr>
        <p:spPr>
          <a:xfrm>
            <a:off x="5735754" y="7468405"/>
            <a:ext cx="2389417" cy="282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84"/>
              </a:lnSpc>
            </a:pPr>
            <a:r>
              <a:rPr lang="en-US" sz="1757" b="1">
                <a:solidFill>
                  <a:srgbClr val="05274B">
                    <a:alpha val="80000"/>
                  </a:srgbClr>
                </a:solidFill>
                <a:latin typeface="Lato Bold"/>
                <a:ea typeface="Lato Bold"/>
                <a:cs typeface="Lato Bold"/>
                <a:sym typeface="Lato Bold"/>
              </a:rPr>
              <a:t>ONLINE CONFERENCE</a:t>
            </a:r>
          </a:p>
        </p:txBody>
      </p:sp>
      <p:sp>
        <p:nvSpPr>
          <p:cNvPr id="30" name="Freeform 30"/>
          <p:cNvSpPr/>
          <p:nvPr/>
        </p:nvSpPr>
        <p:spPr>
          <a:xfrm>
            <a:off x="11320622" y="3421712"/>
            <a:ext cx="2832890" cy="3017228"/>
          </a:xfrm>
          <a:custGeom>
            <a:avLst/>
            <a:gdLst/>
            <a:ahLst/>
            <a:cxnLst/>
            <a:rect l="l" t="t" r="r" b="b"/>
            <a:pathLst>
              <a:path w="2832890" h="3017228">
                <a:moveTo>
                  <a:pt x="0" y="0"/>
                </a:moveTo>
                <a:lnTo>
                  <a:pt x="2832890" y="0"/>
                </a:lnTo>
                <a:lnTo>
                  <a:pt x="2832890" y="3017228"/>
                </a:lnTo>
                <a:lnTo>
                  <a:pt x="0" y="3017228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1" name="TextBox 31"/>
          <p:cNvSpPr txBox="1"/>
          <p:nvPr/>
        </p:nvSpPr>
        <p:spPr>
          <a:xfrm>
            <a:off x="11692381" y="4450979"/>
            <a:ext cx="2048238" cy="1069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47"/>
              </a:lnSpc>
            </a:pPr>
            <a:r>
              <a:rPr lang="en-US" sz="1652" b="1" spc="-33">
                <a:solidFill>
                  <a:srgbClr val="F3F6FA"/>
                </a:solidFill>
                <a:latin typeface="Lato Bold"/>
                <a:ea typeface="Lato Bold"/>
                <a:cs typeface="Lato Bold"/>
                <a:sym typeface="Lato Bold"/>
              </a:rPr>
              <a:t>MULTIDISCIPLINARY SCIENCES FOR SUSTAINABLE COMMUNITIES</a:t>
            </a:r>
          </a:p>
        </p:txBody>
      </p:sp>
      <p:sp>
        <p:nvSpPr>
          <p:cNvPr id="32" name="Freeform 32"/>
          <p:cNvSpPr/>
          <p:nvPr/>
        </p:nvSpPr>
        <p:spPr>
          <a:xfrm>
            <a:off x="9570574" y="3421712"/>
            <a:ext cx="1542230" cy="1508614"/>
          </a:xfrm>
          <a:custGeom>
            <a:avLst/>
            <a:gdLst/>
            <a:ahLst/>
            <a:cxnLst/>
            <a:rect l="l" t="t" r="r" b="b"/>
            <a:pathLst>
              <a:path w="1542230" h="1508614">
                <a:moveTo>
                  <a:pt x="0" y="0"/>
                </a:moveTo>
                <a:lnTo>
                  <a:pt x="1542230" y="0"/>
                </a:lnTo>
                <a:lnTo>
                  <a:pt x="1542230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3" name="TextBox 33"/>
          <p:cNvSpPr txBox="1"/>
          <p:nvPr/>
        </p:nvSpPr>
        <p:spPr>
          <a:xfrm>
            <a:off x="8104429" y="3978532"/>
            <a:ext cx="1269397" cy="499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10"/>
              </a:lnSpc>
            </a:pPr>
            <a:r>
              <a:rPr lang="en-US" sz="1546" b="1" spc="-30">
                <a:solidFill>
                  <a:srgbClr val="05274B">
                    <a:alpha val="80000"/>
                  </a:srgbClr>
                </a:solidFill>
                <a:latin typeface="Lato Bold"/>
                <a:ea typeface="Lato Bold"/>
                <a:cs typeface="Lato Bold"/>
                <a:sym typeface="Lato Bold"/>
              </a:rPr>
              <a:t>SCIENCE AND INNOVATION</a:t>
            </a:r>
          </a:p>
        </p:txBody>
      </p:sp>
      <p:sp>
        <p:nvSpPr>
          <p:cNvPr id="34" name="Freeform 34"/>
          <p:cNvSpPr/>
          <p:nvPr/>
        </p:nvSpPr>
        <p:spPr>
          <a:xfrm>
            <a:off x="10226842" y="6209369"/>
            <a:ext cx="1531292" cy="1508614"/>
          </a:xfrm>
          <a:custGeom>
            <a:avLst/>
            <a:gdLst/>
            <a:ahLst/>
            <a:cxnLst/>
            <a:rect l="l" t="t" r="r" b="b"/>
            <a:pathLst>
              <a:path w="1531292" h="1508614">
                <a:moveTo>
                  <a:pt x="0" y="0"/>
                </a:moveTo>
                <a:lnTo>
                  <a:pt x="1531292" y="0"/>
                </a:lnTo>
                <a:lnTo>
                  <a:pt x="1531292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5" name="TextBox 35"/>
          <p:cNvSpPr txBox="1"/>
          <p:nvPr/>
        </p:nvSpPr>
        <p:spPr>
          <a:xfrm>
            <a:off x="10137294" y="8047414"/>
            <a:ext cx="1864964" cy="4642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2"/>
              </a:lnSpc>
            </a:pPr>
            <a:r>
              <a:rPr lang="en-US" sz="1494" b="1" spc="-29">
                <a:solidFill>
                  <a:srgbClr val="05274B">
                    <a:alpha val="80000"/>
                  </a:srgbClr>
                </a:solidFill>
                <a:latin typeface="Lato Bold"/>
                <a:ea typeface="Lato Bold"/>
                <a:cs typeface="Lato Bold"/>
                <a:sym typeface="Lato Bold"/>
              </a:rPr>
              <a:t>ENVIRONMENT AND SUSTAINABILITY</a:t>
            </a:r>
          </a:p>
        </p:txBody>
      </p:sp>
      <p:sp>
        <p:nvSpPr>
          <p:cNvPr id="36" name="Freeform 36"/>
          <p:cNvSpPr/>
          <p:nvPr/>
        </p:nvSpPr>
        <p:spPr>
          <a:xfrm>
            <a:off x="13716000" y="6209369"/>
            <a:ext cx="1531292" cy="1508614"/>
          </a:xfrm>
          <a:custGeom>
            <a:avLst/>
            <a:gdLst/>
            <a:ahLst/>
            <a:cxnLst/>
            <a:rect l="l" t="t" r="r" b="b"/>
            <a:pathLst>
              <a:path w="1531292" h="1508614">
                <a:moveTo>
                  <a:pt x="0" y="0"/>
                </a:moveTo>
                <a:lnTo>
                  <a:pt x="1531292" y="0"/>
                </a:lnTo>
                <a:lnTo>
                  <a:pt x="1531292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7" name="TextBox 37"/>
          <p:cNvSpPr txBox="1"/>
          <p:nvPr/>
        </p:nvSpPr>
        <p:spPr>
          <a:xfrm>
            <a:off x="13689764" y="8074189"/>
            <a:ext cx="1564447" cy="696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2"/>
              </a:lnSpc>
            </a:pPr>
            <a:r>
              <a:rPr lang="en-US" sz="1494" b="1" spc="-29">
                <a:solidFill>
                  <a:srgbClr val="05274B">
                    <a:alpha val="80000"/>
                  </a:srgbClr>
                </a:solidFill>
                <a:latin typeface="Lato Bold"/>
                <a:ea typeface="Lato Bold"/>
                <a:cs typeface="Lato Bold"/>
                <a:sym typeface="Lato Bold"/>
              </a:rPr>
              <a:t>EDUCATION AND COMMUNITY EMPOWERMENT</a:t>
            </a:r>
          </a:p>
        </p:txBody>
      </p:sp>
      <p:sp>
        <p:nvSpPr>
          <p:cNvPr id="38" name="Freeform 38"/>
          <p:cNvSpPr/>
          <p:nvPr/>
        </p:nvSpPr>
        <p:spPr>
          <a:xfrm>
            <a:off x="14361330" y="3421712"/>
            <a:ext cx="1542230" cy="1508614"/>
          </a:xfrm>
          <a:custGeom>
            <a:avLst/>
            <a:gdLst/>
            <a:ahLst/>
            <a:cxnLst/>
            <a:rect l="l" t="t" r="r" b="b"/>
            <a:pathLst>
              <a:path w="1542230" h="1508614">
                <a:moveTo>
                  <a:pt x="0" y="0"/>
                </a:moveTo>
                <a:lnTo>
                  <a:pt x="1542230" y="0"/>
                </a:lnTo>
                <a:lnTo>
                  <a:pt x="1542230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9" name="TextBox 39"/>
          <p:cNvSpPr txBox="1"/>
          <p:nvPr/>
        </p:nvSpPr>
        <p:spPr>
          <a:xfrm>
            <a:off x="16027902" y="4011610"/>
            <a:ext cx="1874683" cy="690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0"/>
              </a:lnSpc>
            </a:pPr>
            <a:r>
              <a:rPr lang="en-US" sz="1335" b="1" spc="-26">
                <a:solidFill>
                  <a:srgbClr val="05274B">
                    <a:alpha val="80000"/>
                  </a:srgbClr>
                </a:solidFill>
                <a:latin typeface="Lato Bold"/>
                <a:ea typeface="Lato Bold"/>
                <a:cs typeface="Lato Bold"/>
                <a:sym typeface="Lato Bold"/>
              </a:rPr>
              <a:t>DIGITAL TECHNOLOGY AND ARTIFICIAL ANTELLIGENCE</a:t>
            </a:r>
          </a:p>
        </p:txBody>
      </p:sp>
      <p:sp>
        <p:nvSpPr>
          <p:cNvPr id="40" name="Freeform 40"/>
          <p:cNvSpPr/>
          <p:nvPr/>
        </p:nvSpPr>
        <p:spPr>
          <a:xfrm>
            <a:off x="11965952" y="1497682"/>
            <a:ext cx="1542230" cy="1508614"/>
          </a:xfrm>
          <a:custGeom>
            <a:avLst/>
            <a:gdLst/>
            <a:ahLst/>
            <a:cxnLst/>
            <a:rect l="l" t="t" r="r" b="b"/>
            <a:pathLst>
              <a:path w="1542230" h="1508614">
                <a:moveTo>
                  <a:pt x="0" y="0"/>
                </a:moveTo>
                <a:lnTo>
                  <a:pt x="1542230" y="0"/>
                </a:lnTo>
                <a:lnTo>
                  <a:pt x="1542230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1" name="TextBox 41"/>
          <p:cNvSpPr txBox="1"/>
          <p:nvPr/>
        </p:nvSpPr>
        <p:spPr>
          <a:xfrm>
            <a:off x="13760230" y="1960714"/>
            <a:ext cx="934807" cy="4985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79"/>
              </a:lnSpc>
            </a:pPr>
            <a:r>
              <a:rPr lang="en-US" sz="1599" b="1" spc="-32">
                <a:solidFill>
                  <a:srgbClr val="05274B">
                    <a:alpha val="80000"/>
                  </a:srgbClr>
                </a:solidFill>
                <a:latin typeface="Lato Bold"/>
                <a:ea typeface="Lato Bold"/>
                <a:cs typeface="Lato Bold"/>
                <a:sym typeface="Lato Bold"/>
              </a:rPr>
              <a:t>HEALTH</a:t>
            </a:r>
          </a:p>
          <a:p>
            <a:pPr algn="l">
              <a:lnSpc>
                <a:spcPts val="2079"/>
              </a:lnSpc>
            </a:pPr>
            <a:r>
              <a:rPr lang="en-US" sz="1599" b="1" spc="-32">
                <a:solidFill>
                  <a:srgbClr val="05274B">
                    <a:alpha val="80000"/>
                  </a:srgbClr>
                </a:solidFill>
                <a:latin typeface="Lato Bold"/>
                <a:ea typeface="Lato Bold"/>
                <a:cs typeface="Lato Bold"/>
                <a:sym typeface="Lato Bold"/>
              </a:rPr>
              <a:t>SCIENCES</a:t>
            </a:r>
          </a:p>
        </p:txBody>
      </p:sp>
      <p:sp>
        <p:nvSpPr>
          <p:cNvPr id="42" name="Freeform 42"/>
          <p:cNvSpPr/>
          <p:nvPr/>
        </p:nvSpPr>
        <p:spPr>
          <a:xfrm>
            <a:off x="9351818" y="1071335"/>
            <a:ext cx="4364182" cy="7717983"/>
          </a:xfrm>
          <a:custGeom>
            <a:avLst/>
            <a:gdLst/>
            <a:ahLst/>
            <a:cxnLst/>
            <a:rect l="l" t="t" r="r" b="b"/>
            <a:pathLst>
              <a:path w="4364182" h="7717983">
                <a:moveTo>
                  <a:pt x="0" y="0"/>
                </a:moveTo>
                <a:lnTo>
                  <a:pt x="4364182" y="0"/>
                </a:lnTo>
                <a:lnTo>
                  <a:pt x="4364182" y="7717983"/>
                </a:lnTo>
                <a:lnTo>
                  <a:pt x="0" y="7717983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3" name="Freeform 43"/>
          <p:cNvSpPr/>
          <p:nvPr/>
        </p:nvSpPr>
        <p:spPr>
          <a:xfrm>
            <a:off x="0" y="9204733"/>
            <a:ext cx="18288000" cy="1082267"/>
          </a:xfrm>
          <a:custGeom>
            <a:avLst/>
            <a:gdLst/>
            <a:ahLst/>
            <a:cxnLst/>
            <a:rect l="l" t="t" r="r" b="b"/>
            <a:pathLst>
              <a:path w="18288000" h="1082267">
                <a:moveTo>
                  <a:pt x="0" y="0"/>
                </a:moveTo>
                <a:lnTo>
                  <a:pt x="18288000" y="0"/>
                </a:lnTo>
                <a:lnTo>
                  <a:pt x="18288000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4" name="Freeform 44"/>
          <p:cNvSpPr/>
          <p:nvPr/>
        </p:nvSpPr>
        <p:spPr>
          <a:xfrm>
            <a:off x="2603196" y="9423373"/>
            <a:ext cx="229694" cy="655919"/>
          </a:xfrm>
          <a:custGeom>
            <a:avLst/>
            <a:gdLst/>
            <a:ahLst/>
            <a:cxnLst/>
            <a:rect l="l" t="t" r="r" b="b"/>
            <a:pathLst>
              <a:path w="229694" h="655919">
                <a:moveTo>
                  <a:pt x="0" y="0"/>
                </a:moveTo>
                <a:lnTo>
                  <a:pt x="229694" y="0"/>
                </a:lnTo>
                <a:lnTo>
                  <a:pt x="229694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5" name="Freeform 45"/>
          <p:cNvSpPr/>
          <p:nvPr/>
        </p:nvSpPr>
        <p:spPr>
          <a:xfrm>
            <a:off x="5217330" y="9423373"/>
            <a:ext cx="229694" cy="655919"/>
          </a:xfrm>
          <a:custGeom>
            <a:avLst/>
            <a:gdLst/>
            <a:ahLst/>
            <a:cxnLst/>
            <a:rect l="l" t="t" r="r" b="b"/>
            <a:pathLst>
              <a:path w="229694" h="655919">
                <a:moveTo>
                  <a:pt x="0" y="0"/>
                </a:moveTo>
                <a:lnTo>
                  <a:pt x="229694" y="0"/>
                </a:lnTo>
                <a:lnTo>
                  <a:pt x="229694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6" name="Freeform 46"/>
          <p:cNvSpPr/>
          <p:nvPr/>
        </p:nvSpPr>
        <p:spPr>
          <a:xfrm>
            <a:off x="12840976" y="9423373"/>
            <a:ext cx="229694" cy="655919"/>
          </a:xfrm>
          <a:custGeom>
            <a:avLst/>
            <a:gdLst/>
            <a:ahLst/>
            <a:cxnLst/>
            <a:rect l="l" t="t" r="r" b="b"/>
            <a:pathLst>
              <a:path w="229694" h="655919">
                <a:moveTo>
                  <a:pt x="0" y="0"/>
                </a:moveTo>
                <a:lnTo>
                  <a:pt x="229694" y="0"/>
                </a:lnTo>
                <a:lnTo>
                  <a:pt x="229694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7" name="TextBox 47"/>
          <p:cNvSpPr txBox="1"/>
          <p:nvPr/>
        </p:nvSpPr>
        <p:spPr>
          <a:xfrm>
            <a:off x="3082516" y="425947"/>
            <a:ext cx="5180381" cy="257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2"/>
              </a:lnSpc>
            </a:pPr>
            <a:r>
              <a:rPr lang="en-US" sz="1617" dirty="0">
                <a:solidFill>
                  <a:srgbClr val="05274B"/>
                </a:solidFill>
                <a:latin typeface="Lato"/>
                <a:ea typeface="Lato"/>
                <a:cs typeface="Lato"/>
                <a:sym typeface="Lato"/>
              </a:rPr>
              <a:t>The 2nd Deli International Conference on Allied Sciences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3052976" y="9598202"/>
            <a:ext cx="4687577" cy="291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9"/>
              </a:lnSpc>
            </a:pPr>
            <a:r>
              <a:rPr lang="en-US" sz="1784">
                <a:solidFill>
                  <a:srgbClr val="F3F6FA"/>
                </a:solidFill>
                <a:latin typeface="Lato"/>
                <a:ea typeface="Lato"/>
                <a:cs typeface="Lato"/>
                <a:sym typeface="Lato"/>
              </a:rPr>
              <a:t>Advancing Science, Empowering Communities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567935" y="9597842"/>
            <a:ext cx="2142388" cy="274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04"/>
              </a:lnSpc>
            </a:pPr>
            <a:r>
              <a:rPr lang="en-US" sz="1696" b="1">
                <a:solidFill>
                  <a:srgbClr val="C8A04D"/>
                </a:solidFill>
                <a:latin typeface="Lato Bold"/>
                <a:ea typeface="Lato Bold"/>
                <a:cs typeface="Lato Bold"/>
                <a:sym typeface="Lato Bold"/>
              </a:rPr>
              <a:t>January 12–13, 2027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2924036" y="9615853"/>
            <a:ext cx="2276071" cy="265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47"/>
              </a:lnSpc>
            </a:pPr>
            <a:r>
              <a:rPr lang="en-US" sz="1652" b="1">
                <a:solidFill>
                  <a:srgbClr val="F3F6FA">
                    <a:alpha val="80000"/>
                  </a:srgbClr>
                </a:solidFill>
                <a:latin typeface="Lato Bold"/>
                <a:ea typeface="Lato Bold"/>
                <a:cs typeface="Lato Bold"/>
                <a:sym typeface="Lato Bold"/>
              </a:rPr>
              <a:t>ONLINE CONFERENCE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1208018" y="9597855"/>
            <a:ext cx="1659910" cy="291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9"/>
              </a:lnSpc>
            </a:pPr>
            <a:r>
              <a:rPr lang="en-US" sz="1784" b="1">
                <a:solidFill>
                  <a:srgbClr val="C8A04D"/>
                </a:solidFill>
                <a:latin typeface="Lato Bold"/>
                <a:ea typeface="Lato Bold"/>
                <a:cs typeface="Lato Bold"/>
                <a:sym typeface="Lato Bold"/>
              </a:rPr>
              <a:t>DELI ICAS 2027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A0C0E1A-81FC-D7F3-0192-B8478C5805D7}"/>
              </a:ext>
            </a:extLst>
          </p:cNvPr>
          <p:cNvGrpSpPr/>
          <p:nvPr/>
        </p:nvGrpSpPr>
        <p:grpSpPr>
          <a:xfrm>
            <a:off x="9049732" y="235819"/>
            <a:ext cx="3364670" cy="1261863"/>
            <a:chOff x="1" y="0"/>
            <a:chExt cx="3445220" cy="1375765"/>
          </a:xfrm>
        </p:grpSpPr>
        <p:sp>
          <p:nvSpPr>
            <p:cNvPr id="63" name="Freeform 22">
              <a:extLst>
                <a:ext uri="{FF2B5EF4-FFF2-40B4-BE49-F238E27FC236}">
                  <a16:creationId xmlns:a16="http://schemas.microsoft.com/office/drawing/2014/main" id="{EDF355AE-68F1-1B2B-DAB4-C9C447DA5B41}"/>
                </a:ext>
              </a:extLst>
            </p:cNvPr>
            <p:cNvSpPr/>
            <p:nvPr/>
          </p:nvSpPr>
          <p:spPr>
            <a:xfrm>
              <a:off x="1" y="0"/>
              <a:ext cx="1054711" cy="1063487"/>
            </a:xfrm>
            <a:custGeom>
              <a:avLst/>
              <a:gdLst/>
              <a:ahLst/>
              <a:cxnLst/>
              <a:rect l="l" t="t" r="r" b="b"/>
              <a:pathLst>
                <a:path w="1614206" h="1614206">
                  <a:moveTo>
                    <a:pt x="0" y="0"/>
                  </a:moveTo>
                  <a:lnTo>
                    <a:pt x="1614206" y="0"/>
                  </a:lnTo>
                  <a:lnTo>
                    <a:pt x="1614206" y="1614206"/>
                  </a:lnTo>
                  <a:lnTo>
                    <a:pt x="0" y="16142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7"/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D"/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3B2DE32E-81FE-8C07-6082-31742EB42553}"/>
                </a:ext>
              </a:extLst>
            </p:cNvPr>
            <p:cNvGrpSpPr/>
            <p:nvPr/>
          </p:nvGrpSpPr>
          <p:grpSpPr>
            <a:xfrm>
              <a:off x="1132624" y="122829"/>
              <a:ext cx="587988" cy="1252936"/>
              <a:chOff x="-156526" y="-46938"/>
              <a:chExt cx="187270" cy="399050"/>
            </a:xfrm>
          </p:grpSpPr>
          <p:sp>
            <p:nvSpPr>
              <p:cNvPr id="68" name="Freeform 24">
                <a:extLst>
                  <a:ext uri="{FF2B5EF4-FFF2-40B4-BE49-F238E27FC236}">
                    <a16:creationId xmlns:a16="http://schemas.microsoft.com/office/drawing/2014/main" id="{F4208444-DCE3-9657-6AD1-7F5251CA38B3}"/>
                  </a:ext>
                </a:extLst>
              </p:cNvPr>
              <p:cNvSpPr/>
              <p:nvPr/>
            </p:nvSpPr>
            <p:spPr>
              <a:xfrm>
                <a:off x="-156526" y="-46938"/>
                <a:ext cx="19415" cy="274350"/>
              </a:xfrm>
              <a:custGeom>
                <a:avLst/>
                <a:gdLst/>
                <a:ahLst/>
                <a:cxnLst/>
                <a:rect l="l" t="t" r="r" b="b"/>
                <a:pathLst>
                  <a:path w="30744" h="352112">
                    <a:moveTo>
                      <a:pt x="0" y="0"/>
                    </a:moveTo>
                    <a:lnTo>
                      <a:pt x="30744" y="0"/>
                    </a:lnTo>
                    <a:lnTo>
                      <a:pt x="30744" y="352112"/>
                    </a:lnTo>
                    <a:lnTo>
                      <a:pt x="0" y="35211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ID"/>
              </a:p>
            </p:txBody>
          </p:sp>
          <p:sp>
            <p:nvSpPr>
              <p:cNvPr id="69" name="TextBox 25">
                <a:extLst>
                  <a:ext uri="{FF2B5EF4-FFF2-40B4-BE49-F238E27FC236}">
                    <a16:creationId xmlns:a16="http://schemas.microsoft.com/office/drawing/2014/main" id="{4B9D68BB-B57D-D0FA-573D-E6900CBD2FE1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30744" cy="390212"/>
              </a:xfrm>
              <a:prstGeom prst="rect">
                <a:avLst/>
              </a:prstGeom>
            </p:spPr>
            <p:txBody>
              <a:bodyPr lIns="40512" tIns="40512" rIns="40512" bIns="40512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65" name="TextBox 26">
              <a:extLst>
                <a:ext uri="{FF2B5EF4-FFF2-40B4-BE49-F238E27FC236}">
                  <a16:creationId xmlns:a16="http://schemas.microsoft.com/office/drawing/2014/main" id="{A2BF1DBB-FAED-5F27-2AB2-26F4DC7B8281}"/>
                </a:ext>
              </a:extLst>
            </p:cNvPr>
            <p:cNvSpPr txBox="1"/>
            <p:nvPr/>
          </p:nvSpPr>
          <p:spPr>
            <a:xfrm>
              <a:off x="1033374" y="76255"/>
              <a:ext cx="2411847" cy="6990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085"/>
                </a:lnSpc>
              </a:pPr>
              <a:r>
                <a:rPr lang="en-US" sz="1400" b="1" dirty="0" err="1">
                  <a:latin typeface="Open Sans Bold"/>
                  <a:ea typeface="Open Sans Bold"/>
                  <a:cs typeface="Open Sans Bold"/>
                  <a:sym typeface="Open Sans Bold"/>
                </a:rPr>
                <a:t>Institut</a:t>
              </a:r>
              <a:r>
                <a:rPr lang="en-US" sz="1400" b="1" dirty="0">
                  <a:latin typeface="Open Sans Bold"/>
                  <a:ea typeface="Open Sans Bold"/>
                  <a:cs typeface="Open Sans Bold"/>
                  <a:sym typeface="Open Sans Bold"/>
                </a:rPr>
                <a:t> Kesehatan Deli </a:t>
              </a:r>
              <a:r>
                <a:rPr lang="en-US" sz="1400" b="1" dirty="0" err="1">
                  <a:latin typeface="Open Sans Bold"/>
                  <a:ea typeface="Open Sans Bold"/>
                  <a:cs typeface="Open Sans Bold"/>
                  <a:sym typeface="Open Sans Bold"/>
                </a:rPr>
                <a:t>Husada</a:t>
              </a:r>
              <a:r>
                <a:rPr lang="en-US" sz="1400" b="1" dirty="0"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1400" b="1" dirty="0" err="1">
                  <a:latin typeface="Open Sans Bold"/>
                  <a:ea typeface="Open Sans Bold"/>
                  <a:cs typeface="Open Sans Bold"/>
                  <a:sym typeface="Open Sans Bold"/>
                </a:rPr>
                <a:t>Delitua</a:t>
              </a:r>
              <a:endParaRPr lang="en-US" sz="1400" b="1" dirty="0">
                <a:latin typeface="Open Sans Bold"/>
                <a:ea typeface="Open Sans Bold"/>
                <a:cs typeface="Open Sans Bold"/>
                <a:sym typeface="Open Sans Bold"/>
              </a:endParaRPr>
            </a:p>
          </p:txBody>
        </p:sp>
        <p:sp>
          <p:nvSpPr>
            <p:cNvPr id="67" name="TextBox 28">
              <a:extLst>
                <a:ext uri="{FF2B5EF4-FFF2-40B4-BE49-F238E27FC236}">
                  <a16:creationId xmlns:a16="http://schemas.microsoft.com/office/drawing/2014/main" id="{7E46564F-0148-1633-0C2C-B8FC60C805B2}"/>
                </a:ext>
              </a:extLst>
            </p:cNvPr>
            <p:cNvSpPr txBox="1"/>
            <p:nvPr/>
          </p:nvSpPr>
          <p:spPr>
            <a:xfrm>
              <a:off x="1198313" y="287590"/>
              <a:ext cx="1877161" cy="53151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3300"/>
                </a:lnSpc>
              </a:pPr>
              <a:endParaRPr lang="en-US" sz="2400" b="1" dirty="0">
                <a:latin typeface="Canva Sans Bold"/>
                <a:ea typeface="Canva Sans Bold"/>
                <a:cs typeface="Canva Sans Bold"/>
                <a:sym typeface="Canva Sans Bold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68EE95C-428E-C153-DFF4-B4EFA7BB4379}"/>
              </a:ext>
            </a:extLst>
          </p:cNvPr>
          <p:cNvGrpSpPr/>
          <p:nvPr/>
        </p:nvGrpSpPr>
        <p:grpSpPr>
          <a:xfrm>
            <a:off x="12801087" y="272731"/>
            <a:ext cx="3879452" cy="1026029"/>
            <a:chOff x="207007" y="228612"/>
            <a:chExt cx="5172604" cy="1368041"/>
          </a:xfrm>
        </p:grpSpPr>
        <p:sp>
          <p:nvSpPr>
            <p:cNvPr id="61" name="Freeform 19">
              <a:extLst>
                <a:ext uri="{FF2B5EF4-FFF2-40B4-BE49-F238E27FC236}">
                  <a16:creationId xmlns:a16="http://schemas.microsoft.com/office/drawing/2014/main" id="{20F2F2DE-F509-BF5B-AA99-144A8ED46CFC}"/>
                </a:ext>
              </a:extLst>
            </p:cNvPr>
            <p:cNvSpPr/>
            <p:nvPr/>
          </p:nvSpPr>
          <p:spPr>
            <a:xfrm>
              <a:off x="207007" y="228612"/>
              <a:ext cx="1084143" cy="1063488"/>
            </a:xfrm>
            <a:custGeom>
              <a:avLst/>
              <a:gdLst/>
              <a:ahLst/>
              <a:cxnLst/>
              <a:rect l="l" t="t" r="r" b="b"/>
              <a:pathLst>
                <a:path w="1478695" h="1478695">
                  <a:moveTo>
                    <a:pt x="0" y="0"/>
                  </a:moveTo>
                  <a:lnTo>
                    <a:pt x="1478695" y="0"/>
                  </a:lnTo>
                  <a:lnTo>
                    <a:pt x="1478695" y="1478695"/>
                  </a:lnTo>
                  <a:lnTo>
                    <a:pt x="0" y="14786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/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D"/>
            </a:p>
          </p:txBody>
        </p:sp>
        <p:sp>
          <p:nvSpPr>
            <p:cNvPr id="62" name="TextBox 20">
              <a:extLst>
                <a:ext uri="{FF2B5EF4-FFF2-40B4-BE49-F238E27FC236}">
                  <a16:creationId xmlns:a16="http://schemas.microsoft.com/office/drawing/2014/main" id="{134B892C-B025-458C-2A35-7550D4DE5DBE}"/>
                </a:ext>
              </a:extLst>
            </p:cNvPr>
            <p:cNvSpPr txBox="1"/>
            <p:nvPr/>
          </p:nvSpPr>
          <p:spPr>
            <a:xfrm>
              <a:off x="1389926" y="235253"/>
              <a:ext cx="3989685" cy="136140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2515"/>
                </a:lnSpc>
              </a:pPr>
              <a:r>
                <a:rPr lang="en-US" sz="2800" b="1" spc="543" dirty="0">
                  <a:latin typeface="Canva Sans Bold"/>
                  <a:ea typeface="Canva Sans Bold"/>
                  <a:cs typeface="Canva Sans Bold"/>
                  <a:sym typeface="Canva Sans Bold"/>
                </a:rPr>
                <a:t>DELI HUSADA</a:t>
              </a:r>
            </a:p>
            <a:p>
              <a:pPr algn="l">
                <a:lnSpc>
                  <a:spcPct val="150000"/>
                </a:lnSpc>
              </a:pPr>
              <a:r>
                <a:rPr lang="en-US" sz="1600" b="1" dirty="0">
                  <a:latin typeface="Canva Sans Bold"/>
                  <a:ea typeface="Canva Sans Bold"/>
                  <a:cs typeface="Canva Sans Bold"/>
                  <a:sym typeface="Canva Sans Bold"/>
                </a:rPr>
                <a:t>Health Professional </a:t>
              </a:r>
              <a:r>
                <a:rPr lang="en-US" sz="1600" b="1" dirty="0" err="1">
                  <a:latin typeface="Canva Sans Bold"/>
                  <a:ea typeface="Canva Sans Bold"/>
                  <a:cs typeface="Canva Sans Bold"/>
                  <a:sym typeface="Canva Sans Bold"/>
                </a:rPr>
                <a:t>Trainning</a:t>
              </a:r>
              <a:r>
                <a:rPr lang="en-US" sz="1600" b="1" dirty="0"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</a:p>
            <a:p>
              <a:pPr algn="l">
                <a:lnSpc>
                  <a:spcPct val="150000"/>
                </a:lnSpc>
              </a:pPr>
              <a:r>
                <a:rPr lang="en-US" sz="1600" b="1" dirty="0">
                  <a:latin typeface="Canva Sans Bold"/>
                  <a:ea typeface="Canva Sans Bold"/>
                  <a:cs typeface="Canva Sans Bold"/>
                  <a:sym typeface="Canva Sans Bold"/>
                </a:rPr>
                <a:t>And Learning Centre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FCF47E3-8652-E37D-BF73-7267F4F6F026}"/>
              </a:ext>
            </a:extLst>
          </p:cNvPr>
          <p:cNvGrpSpPr/>
          <p:nvPr/>
        </p:nvGrpSpPr>
        <p:grpSpPr>
          <a:xfrm>
            <a:off x="16704062" y="112154"/>
            <a:ext cx="1083785" cy="1103931"/>
            <a:chOff x="0" y="0"/>
            <a:chExt cx="2163022" cy="2163022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64E2C4A2-2480-B0DB-A904-AF5BD62B1B62}"/>
                </a:ext>
              </a:extLst>
            </p:cNvPr>
            <p:cNvGrpSpPr/>
            <p:nvPr/>
          </p:nvGrpSpPr>
          <p:grpSpPr>
            <a:xfrm>
              <a:off x="272450" y="330676"/>
              <a:ext cx="1611640" cy="1407249"/>
              <a:chOff x="0" y="0"/>
              <a:chExt cx="1247470" cy="1089264"/>
            </a:xfrm>
          </p:grpSpPr>
          <p:sp>
            <p:nvSpPr>
              <p:cNvPr id="59" name="Freeform 14">
                <a:extLst>
                  <a:ext uri="{FF2B5EF4-FFF2-40B4-BE49-F238E27FC236}">
                    <a16:creationId xmlns:a16="http://schemas.microsoft.com/office/drawing/2014/main" id="{4FE41CD6-51D9-5A9F-5BDD-71C60EFCEA72}"/>
                  </a:ext>
                </a:extLst>
              </p:cNvPr>
              <p:cNvSpPr/>
              <p:nvPr/>
            </p:nvSpPr>
            <p:spPr>
              <a:xfrm>
                <a:off x="0" y="0"/>
                <a:ext cx="1247470" cy="1089264"/>
              </a:xfrm>
              <a:custGeom>
                <a:avLst/>
                <a:gdLst/>
                <a:ahLst/>
                <a:cxnLst/>
                <a:rect l="l" t="t" r="r" b="b"/>
                <a:pathLst>
                  <a:path w="1247470" h="1089264">
                    <a:moveTo>
                      <a:pt x="623735" y="0"/>
                    </a:moveTo>
                    <a:cubicBezTo>
                      <a:pt x="279256" y="0"/>
                      <a:pt x="0" y="243840"/>
                      <a:pt x="0" y="544632"/>
                    </a:cubicBezTo>
                    <a:cubicBezTo>
                      <a:pt x="0" y="845424"/>
                      <a:pt x="279256" y="1089264"/>
                      <a:pt x="623735" y="1089264"/>
                    </a:cubicBezTo>
                    <a:cubicBezTo>
                      <a:pt x="968214" y="1089264"/>
                      <a:pt x="1247470" y="845424"/>
                      <a:pt x="1247470" y="544632"/>
                    </a:cubicBezTo>
                    <a:cubicBezTo>
                      <a:pt x="1247470" y="243840"/>
                      <a:pt x="968214" y="0"/>
                      <a:pt x="62373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ID"/>
              </a:p>
            </p:txBody>
          </p:sp>
          <p:sp>
            <p:nvSpPr>
              <p:cNvPr id="60" name="TextBox 15">
                <a:extLst>
                  <a:ext uri="{FF2B5EF4-FFF2-40B4-BE49-F238E27FC236}">
                    <a16:creationId xmlns:a16="http://schemas.microsoft.com/office/drawing/2014/main" id="{03FB468A-F037-6220-6046-ED97CF811745}"/>
                  </a:ext>
                </a:extLst>
              </p:cNvPr>
              <p:cNvSpPr txBox="1"/>
              <p:nvPr/>
            </p:nvSpPr>
            <p:spPr>
              <a:xfrm>
                <a:off x="116950" y="35443"/>
                <a:ext cx="1013569" cy="95170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2800"/>
                  </a:lnSpc>
                </a:pPr>
                <a:endParaRPr/>
              </a:p>
            </p:txBody>
          </p:sp>
        </p:grpSp>
        <p:sp>
          <p:nvSpPr>
            <p:cNvPr id="58" name="Freeform 16">
              <a:extLst>
                <a:ext uri="{FF2B5EF4-FFF2-40B4-BE49-F238E27FC236}">
                  <a16:creationId xmlns:a16="http://schemas.microsoft.com/office/drawing/2014/main" id="{B35F181A-9711-669E-900B-A56B28B4D3AD}"/>
                </a:ext>
              </a:extLst>
            </p:cNvPr>
            <p:cNvSpPr/>
            <p:nvPr/>
          </p:nvSpPr>
          <p:spPr>
            <a:xfrm>
              <a:off x="0" y="0"/>
              <a:ext cx="2163022" cy="2163022"/>
            </a:xfrm>
            <a:custGeom>
              <a:avLst/>
              <a:gdLst/>
              <a:ahLst/>
              <a:cxnLst/>
              <a:rect l="l" t="t" r="r" b="b"/>
              <a:pathLst>
                <a:path w="2163022" h="2163022">
                  <a:moveTo>
                    <a:pt x="0" y="0"/>
                  </a:moveTo>
                  <a:lnTo>
                    <a:pt x="2163022" y="0"/>
                  </a:lnTo>
                  <a:lnTo>
                    <a:pt x="2163022" y="2163022"/>
                  </a:lnTo>
                  <a:lnTo>
                    <a:pt x="0" y="21630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9"/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D"/>
            </a:p>
          </p:txBody>
        </p:sp>
      </p:grpSp>
      <p:sp>
        <p:nvSpPr>
          <p:cNvPr id="71" name="TextBox 47">
            <a:extLst>
              <a:ext uri="{FF2B5EF4-FFF2-40B4-BE49-F238E27FC236}">
                <a16:creationId xmlns:a16="http://schemas.microsoft.com/office/drawing/2014/main" id="{CC85FC17-06B4-FF9B-7EF4-D537D063E660}"/>
              </a:ext>
            </a:extLst>
          </p:cNvPr>
          <p:cNvSpPr txBox="1"/>
          <p:nvPr/>
        </p:nvSpPr>
        <p:spPr>
          <a:xfrm>
            <a:off x="5372832" y="9653398"/>
            <a:ext cx="5066568" cy="5598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320"/>
              </a:lnSpc>
            </a:pPr>
            <a:r>
              <a:rPr lang="en-US" sz="1600" b="1" dirty="0">
                <a:solidFill>
                  <a:srgbClr val="C19B46"/>
                </a:solidFill>
                <a:latin typeface="Lato Bold"/>
                <a:ea typeface="Lato Bold"/>
                <a:cs typeface="Lato Bold"/>
                <a:sym typeface="Lato Bold"/>
              </a:rPr>
              <a:t>Organized by:</a:t>
            </a:r>
            <a:r>
              <a:rPr lang="en-US" sz="16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Doctoral Program in Public Health, </a:t>
            </a:r>
            <a:r>
              <a:rPr lang="en-US" sz="16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Institut</a:t>
            </a:r>
            <a:r>
              <a:rPr lang="en-US" sz="16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Kesehatan Deli </a:t>
            </a:r>
            <a:r>
              <a:rPr lang="en-US" sz="16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Husada</a:t>
            </a:r>
            <a:r>
              <a:rPr lang="en-US" sz="1600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1600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Delitua</a:t>
            </a:r>
            <a:endParaRPr lang="en-US" sz="1600" b="1" dirty="0">
              <a:solidFill>
                <a:srgbClr val="FFFFFF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pic>
        <p:nvPicPr>
          <p:cNvPr id="52" name="Transparent Building Background – IKDH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985" y="151832"/>
            <a:ext cx="2258515" cy="416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67"/>
              </a:lnSpc>
            </a:pPr>
            <a:r>
              <a:rPr lang="en-US" sz="2311" b="1" spc="46">
                <a:solidFill>
                  <a:srgbClr val="0D3054"/>
                </a:solidFill>
                <a:latin typeface="Lato Bold"/>
                <a:ea typeface="Lato Bold"/>
                <a:cs typeface="Lato Bold"/>
                <a:sym typeface="Lato Bold"/>
              </a:rPr>
              <a:t>DELI ICAS 2027</a:t>
            </a:r>
          </a:p>
        </p:txBody>
      </p:sp>
      <p:sp>
        <p:nvSpPr>
          <p:cNvPr id="4" name="Freeform 4"/>
          <p:cNvSpPr/>
          <p:nvPr/>
        </p:nvSpPr>
        <p:spPr>
          <a:xfrm>
            <a:off x="2821952" y="207708"/>
            <a:ext cx="229694" cy="437279"/>
          </a:xfrm>
          <a:custGeom>
            <a:avLst/>
            <a:gdLst/>
            <a:ahLst/>
            <a:cxnLst/>
            <a:rect l="l" t="t" r="r" b="b"/>
            <a:pathLst>
              <a:path w="229694" h="437279">
                <a:moveTo>
                  <a:pt x="0" y="0"/>
                </a:moveTo>
                <a:lnTo>
                  <a:pt x="229694" y="0"/>
                </a:lnTo>
                <a:lnTo>
                  <a:pt x="229694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5" name="TextBox 5"/>
          <p:cNvSpPr txBox="1"/>
          <p:nvPr/>
        </p:nvSpPr>
        <p:spPr>
          <a:xfrm>
            <a:off x="3078064" y="231244"/>
            <a:ext cx="5625632" cy="312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0"/>
              </a:lnSpc>
            </a:pPr>
            <a:r>
              <a:rPr lang="en-US" sz="1740">
                <a:solidFill>
                  <a:srgbClr val="0D3054"/>
                </a:solidFill>
                <a:latin typeface="Lato"/>
                <a:ea typeface="Lato"/>
                <a:cs typeface="Lato"/>
                <a:sym typeface="Lato"/>
              </a:rPr>
              <a:t>The 2nd Deli International Conference on Allied Sciences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0776" y="592418"/>
            <a:ext cx="9179415" cy="312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0"/>
              </a:lnSpc>
            </a:pPr>
            <a:r>
              <a:rPr lang="en-US" sz="1740" b="1" i="1">
                <a:solidFill>
                  <a:srgbClr val="267D7B"/>
                </a:solidFill>
                <a:latin typeface="Lato Bold Italics"/>
                <a:ea typeface="Lato Bold Italics"/>
                <a:cs typeface="Lato Bold Italics"/>
                <a:sym typeface="Lato Bold Italics"/>
              </a:rPr>
              <a:t>Official Theme: “One Health for Sustainable Communities in the Era of Digital Transformation”</a:t>
            </a:r>
          </a:p>
        </p:txBody>
      </p:sp>
      <p:sp>
        <p:nvSpPr>
          <p:cNvPr id="7" name="Freeform 7"/>
          <p:cNvSpPr/>
          <p:nvPr/>
        </p:nvSpPr>
        <p:spPr>
          <a:xfrm>
            <a:off x="426574" y="852695"/>
            <a:ext cx="13289426" cy="437279"/>
          </a:xfrm>
          <a:custGeom>
            <a:avLst/>
            <a:gdLst/>
            <a:ahLst/>
            <a:cxnLst/>
            <a:rect l="l" t="t" r="r" b="b"/>
            <a:pathLst>
              <a:path w="13289426" h="437279">
                <a:moveTo>
                  <a:pt x="0" y="0"/>
                </a:moveTo>
                <a:lnTo>
                  <a:pt x="13289426" y="0"/>
                </a:lnTo>
                <a:lnTo>
                  <a:pt x="13289426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0" name="TextBox 10"/>
          <p:cNvSpPr txBox="1"/>
          <p:nvPr/>
        </p:nvSpPr>
        <p:spPr>
          <a:xfrm>
            <a:off x="866180" y="1380612"/>
            <a:ext cx="4464832" cy="839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00"/>
              </a:lnSpc>
            </a:pPr>
            <a:r>
              <a:rPr lang="en-US" sz="4666" b="1" spc="93">
                <a:solidFill>
                  <a:srgbClr val="0D3054"/>
                </a:solidFill>
                <a:latin typeface="Lato Bold"/>
                <a:ea typeface="Lato Bold"/>
                <a:cs typeface="Lato Bold"/>
                <a:sym typeface="Lato Bold"/>
              </a:rPr>
              <a:t>BACKGROUND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43247" y="2641195"/>
            <a:ext cx="2115921" cy="354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1"/>
              </a:lnSpc>
            </a:pPr>
            <a:r>
              <a:rPr lang="en-US" sz="2047" b="1">
                <a:solidFill>
                  <a:srgbClr val="267D7B"/>
                </a:solidFill>
                <a:latin typeface="Lato Bold"/>
                <a:ea typeface="Lato Bold"/>
                <a:cs typeface="Lato Bold"/>
                <a:sym typeface="Lato Bold"/>
              </a:rPr>
              <a:t>Research Context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10506" y="3016656"/>
            <a:ext cx="5390056" cy="602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25"/>
              </a:lnSpc>
            </a:pPr>
            <a:r>
              <a:rPr lang="en-US" sz="1617" b="1" dirty="0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[Insert a concise description of the research area, importance, and relevance to sustainable communities.]</a:t>
            </a:r>
          </a:p>
        </p:txBody>
      </p:sp>
      <p:sp>
        <p:nvSpPr>
          <p:cNvPr id="13" name="Freeform 13"/>
          <p:cNvSpPr/>
          <p:nvPr/>
        </p:nvSpPr>
        <p:spPr>
          <a:xfrm>
            <a:off x="676538" y="4532808"/>
            <a:ext cx="5895474" cy="229572"/>
          </a:xfrm>
          <a:custGeom>
            <a:avLst/>
            <a:gdLst/>
            <a:ahLst/>
            <a:cxnLst/>
            <a:rect l="l" t="t" r="r" b="b"/>
            <a:pathLst>
              <a:path w="5895474" h="229572">
                <a:moveTo>
                  <a:pt x="0" y="0"/>
                </a:moveTo>
                <a:lnTo>
                  <a:pt x="5895474" y="0"/>
                </a:lnTo>
                <a:lnTo>
                  <a:pt x="5895474" y="229571"/>
                </a:lnTo>
                <a:lnTo>
                  <a:pt x="0" y="22957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4" name="TextBox 14"/>
          <p:cNvSpPr txBox="1"/>
          <p:nvPr/>
        </p:nvSpPr>
        <p:spPr>
          <a:xfrm>
            <a:off x="744615" y="4816966"/>
            <a:ext cx="3224374" cy="354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1"/>
              </a:lnSpc>
            </a:pPr>
            <a:r>
              <a:rPr lang="en-US" sz="2047" b="1">
                <a:solidFill>
                  <a:srgbClr val="267D7B"/>
                </a:solidFill>
                <a:latin typeface="Lato Bold"/>
                <a:ea typeface="Lato Bold"/>
                <a:cs typeface="Lato Bold"/>
                <a:sym typeface="Lato Bold"/>
              </a:rPr>
              <a:t>Current Scientific Evidence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21063" y="5177367"/>
            <a:ext cx="5579499" cy="6024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425"/>
              </a:lnSpc>
            </a:pPr>
            <a:r>
              <a:rPr lang="en-US" sz="1617" b="1" dirty="0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[Insert key findings from previous studies and established knowledge related to the topic.]</a:t>
            </a:r>
          </a:p>
        </p:txBody>
      </p:sp>
      <p:sp>
        <p:nvSpPr>
          <p:cNvPr id="16" name="Freeform 16"/>
          <p:cNvSpPr/>
          <p:nvPr/>
        </p:nvSpPr>
        <p:spPr>
          <a:xfrm>
            <a:off x="10554931" y="1991999"/>
            <a:ext cx="5895474" cy="218640"/>
          </a:xfrm>
          <a:custGeom>
            <a:avLst/>
            <a:gdLst/>
            <a:ahLst/>
            <a:cxnLst/>
            <a:rect l="l" t="t" r="r" b="b"/>
            <a:pathLst>
              <a:path w="5895474" h="218640">
                <a:moveTo>
                  <a:pt x="0" y="0"/>
                </a:moveTo>
                <a:lnTo>
                  <a:pt x="5895474" y="0"/>
                </a:lnTo>
                <a:lnTo>
                  <a:pt x="5895474" y="218639"/>
                </a:lnTo>
                <a:lnTo>
                  <a:pt x="0" y="21863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7" name="TextBox 17"/>
          <p:cNvSpPr txBox="1"/>
          <p:nvPr/>
        </p:nvSpPr>
        <p:spPr>
          <a:xfrm>
            <a:off x="10633681" y="2258566"/>
            <a:ext cx="2157063" cy="3540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1"/>
              </a:lnSpc>
            </a:pPr>
            <a:r>
              <a:rPr lang="en-US" sz="2047" b="1">
                <a:solidFill>
                  <a:srgbClr val="267D7B"/>
                </a:solidFill>
                <a:latin typeface="Lato Bold"/>
                <a:ea typeface="Lato Bold"/>
                <a:cs typeface="Lato Bold"/>
                <a:sym typeface="Lato Bold"/>
              </a:rPr>
              <a:t>Research Problem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601650" y="2618967"/>
            <a:ext cx="5360121" cy="615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25"/>
              </a:lnSpc>
            </a:pPr>
            <a:r>
              <a:rPr lang="en-US" sz="2000" b="1" dirty="0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[Insert the specific problem or challenge that motivates this research.]</a:t>
            </a:r>
          </a:p>
        </p:txBody>
      </p:sp>
      <p:sp>
        <p:nvSpPr>
          <p:cNvPr id="19" name="Freeform 19"/>
          <p:cNvSpPr/>
          <p:nvPr/>
        </p:nvSpPr>
        <p:spPr>
          <a:xfrm>
            <a:off x="645330" y="6854356"/>
            <a:ext cx="17014024" cy="1934962"/>
          </a:xfrm>
          <a:custGeom>
            <a:avLst/>
            <a:gdLst/>
            <a:ahLst/>
            <a:cxnLst/>
            <a:rect l="l" t="t" r="r" b="b"/>
            <a:pathLst>
              <a:path w="6114230" h="1934962">
                <a:moveTo>
                  <a:pt x="0" y="0"/>
                </a:moveTo>
                <a:lnTo>
                  <a:pt x="6114230" y="0"/>
                </a:lnTo>
                <a:lnTo>
                  <a:pt x="6114230" y="1934962"/>
                </a:lnTo>
                <a:lnTo>
                  <a:pt x="0" y="193496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0" name="TextBox 20"/>
          <p:cNvSpPr txBox="1"/>
          <p:nvPr/>
        </p:nvSpPr>
        <p:spPr>
          <a:xfrm>
            <a:off x="1075174" y="7260549"/>
            <a:ext cx="16402005" cy="3997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67"/>
              </a:lnSpc>
            </a:pPr>
            <a:r>
              <a:rPr lang="en-US" sz="2311" b="1" spc="46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RESEARCH GAP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48315" y="7730698"/>
            <a:ext cx="16145905" cy="2750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25"/>
              </a:lnSpc>
            </a:pPr>
            <a:r>
              <a:rPr lang="en-US" sz="1617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[Insert the gap in current knowledge or practice that this study aims to address.]</a:t>
            </a:r>
          </a:p>
        </p:txBody>
      </p:sp>
      <p:sp>
        <p:nvSpPr>
          <p:cNvPr id="22" name="Freeform 22"/>
          <p:cNvSpPr/>
          <p:nvPr/>
        </p:nvSpPr>
        <p:spPr>
          <a:xfrm>
            <a:off x="9049731" y="1523736"/>
            <a:ext cx="284991" cy="5143764"/>
          </a:xfrm>
          <a:custGeom>
            <a:avLst/>
            <a:gdLst/>
            <a:ahLst/>
            <a:cxnLst/>
            <a:rect l="l" t="t" r="r" b="b"/>
            <a:pathLst>
              <a:path w="448450" h="7291635">
                <a:moveTo>
                  <a:pt x="0" y="0"/>
                </a:moveTo>
                <a:lnTo>
                  <a:pt x="448450" y="0"/>
                </a:lnTo>
                <a:lnTo>
                  <a:pt x="448450" y="7291636"/>
                </a:lnTo>
                <a:lnTo>
                  <a:pt x="0" y="729163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0" name="Freeform 40"/>
          <p:cNvSpPr/>
          <p:nvPr/>
        </p:nvSpPr>
        <p:spPr>
          <a:xfrm>
            <a:off x="0" y="9204733"/>
            <a:ext cx="18288000" cy="1082267"/>
          </a:xfrm>
          <a:custGeom>
            <a:avLst/>
            <a:gdLst/>
            <a:ahLst/>
            <a:cxnLst/>
            <a:rect l="l" t="t" r="r" b="b"/>
            <a:pathLst>
              <a:path w="18288000" h="1082267">
                <a:moveTo>
                  <a:pt x="0" y="0"/>
                </a:moveTo>
                <a:lnTo>
                  <a:pt x="18288000" y="0"/>
                </a:lnTo>
                <a:lnTo>
                  <a:pt x="18288000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1" name="Freeform 41"/>
          <p:cNvSpPr/>
          <p:nvPr/>
        </p:nvSpPr>
        <p:spPr>
          <a:xfrm>
            <a:off x="2603196" y="9642013"/>
            <a:ext cx="229694" cy="437279"/>
          </a:xfrm>
          <a:custGeom>
            <a:avLst/>
            <a:gdLst/>
            <a:ahLst/>
            <a:cxnLst/>
            <a:rect l="l" t="t" r="r" b="b"/>
            <a:pathLst>
              <a:path w="229694" h="437279">
                <a:moveTo>
                  <a:pt x="0" y="0"/>
                </a:moveTo>
                <a:lnTo>
                  <a:pt x="229694" y="0"/>
                </a:lnTo>
                <a:lnTo>
                  <a:pt x="229694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2" name="TextBox 42"/>
          <p:cNvSpPr txBox="1"/>
          <p:nvPr/>
        </p:nvSpPr>
        <p:spPr>
          <a:xfrm>
            <a:off x="2845010" y="9653995"/>
            <a:ext cx="2141993" cy="274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20"/>
              </a:lnSpc>
            </a:pPr>
            <a:r>
              <a:rPr lang="en-US" sz="1546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ONLINE CONFERENCE</a:t>
            </a:r>
          </a:p>
        </p:txBody>
      </p:sp>
      <p:sp>
        <p:nvSpPr>
          <p:cNvPr id="43" name="Freeform 43"/>
          <p:cNvSpPr/>
          <p:nvPr/>
        </p:nvSpPr>
        <p:spPr>
          <a:xfrm>
            <a:off x="4998574" y="9642013"/>
            <a:ext cx="229694" cy="437279"/>
          </a:xfrm>
          <a:custGeom>
            <a:avLst/>
            <a:gdLst/>
            <a:ahLst/>
            <a:cxnLst/>
            <a:rect l="l" t="t" r="r" b="b"/>
            <a:pathLst>
              <a:path w="229694" h="437279">
                <a:moveTo>
                  <a:pt x="0" y="0"/>
                </a:moveTo>
                <a:lnTo>
                  <a:pt x="229694" y="0"/>
                </a:lnTo>
                <a:lnTo>
                  <a:pt x="229694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4" name="Freeform 44"/>
          <p:cNvSpPr/>
          <p:nvPr/>
        </p:nvSpPr>
        <p:spPr>
          <a:xfrm>
            <a:off x="12403464" y="9642013"/>
            <a:ext cx="448450" cy="437279"/>
          </a:xfrm>
          <a:custGeom>
            <a:avLst/>
            <a:gdLst/>
            <a:ahLst/>
            <a:cxnLst/>
            <a:rect l="l" t="t" r="r" b="b"/>
            <a:pathLst>
              <a:path w="448450" h="437279">
                <a:moveTo>
                  <a:pt x="0" y="0"/>
                </a:moveTo>
                <a:lnTo>
                  <a:pt x="448450" y="0"/>
                </a:lnTo>
                <a:lnTo>
                  <a:pt x="448450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5" name="TextBox 45"/>
          <p:cNvSpPr txBox="1"/>
          <p:nvPr/>
        </p:nvSpPr>
        <p:spPr>
          <a:xfrm>
            <a:off x="12735944" y="9653397"/>
            <a:ext cx="4243913" cy="274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20"/>
              </a:lnSpc>
            </a:pPr>
            <a:r>
              <a:rPr lang="en-US" sz="1546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Advancing Science, Empowering Communities</a:t>
            </a:r>
          </a:p>
        </p:txBody>
      </p:sp>
      <p:sp>
        <p:nvSpPr>
          <p:cNvPr id="46" name="Freeform 46"/>
          <p:cNvSpPr/>
          <p:nvPr/>
        </p:nvSpPr>
        <p:spPr>
          <a:xfrm>
            <a:off x="17194220" y="9204733"/>
            <a:ext cx="885962" cy="1082267"/>
          </a:xfrm>
          <a:custGeom>
            <a:avLst/>
            <a:gdLst/>
            <a:ahLst/>
            <a:cxnLst/>
            <a:rect l="l" t="t" r="r" b="b"/>
            <a:pathLst>
              <a:path w="885962" h="1082267">
                <a:moveTo>
                  <a:pt x="0" y="0"/>
                </a:moveTo>
                <a:lnTo>
                  <a:pt x="885962" y="0"/>
                </a:lnTo>
                <a:lnTo>
                  <a:pt x="885962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7" name="TextBox 47"/>
          <p:cNvSpPr txBox="1"/>
          <p:nvPr/>
        </p:nvSpPr>
        <p:spPr>
          <a:xfrm>
            <a:off x="5372832" y="9653397"/>
            <a:ext cx="4635254" cy="5584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320"/>
              </a:lnSpc>
            </a:pPr>
            <a:r>
              <a:rPr lang="en-US" sz="1546" b="1" dirty="0">
                <a:solidFill>
                  <a:srgbClr val="C19B46"/>
                </a:solidFill>
                <a:latin typeface="Lato Bold"/>
                <a:ea typeface="Lato Bold"/>
                <a:cs typeface="Lato Bold"/>
                <a:sym typeface="Lato Bold"/>
              </a:rPr>
              <a:t>Organized by:</a:t>
            </a:r>
            <a:r>
              <a:rPr lang="en-US" sz="1546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Doctoral Program in Public Health, </a:t>
            </a:r>
            <a:r>
              <a:rPr lang="en-US" sz="1546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Institut</a:t>
            </a:r>
            <a:r>
              <a:rPr lang="en-US" sz="1546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Kesehatan Deli </a:t>
            </a:r>
            <a:r>
              <a:rPr lang="en-US" sz="1546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Husada</a:t>
            </a:r>
            <a:r>
              <a:rPr lang="en-US" sz="1546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1546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Delitua</a:t>
            </a:r>
            <a:endParaRPr lang="en-US" sz="1546" b="1" dirty="0">
              <a:solidFill>
                <a:srgbClr val="FFFFFF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48" name="TextBox 48"/>
          <p:cNvSpPr txBox="1"/>
          <p:nvPr/>
        </p:nvSpPr>
        <p:spPr>
          <a:xfrm>
            <a:off x="543135" y="9653397"/>
            <a:ext cx="1943561" cy="274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20"/>
              </a:lnSpc>
            </a:pPr>
            <a:r>
              <a:rPr lang="en-US" sz="1546" b="1">
                <a:solidFill>
                  <a:srgbClr val="C19B46"/>
                </a:solidFill>
                <a:latin typeface="Lato Bold"/>
                <a:ea typeface="Lato Bold"/>
                <a:cs typeface="Lato Bold"/>
                <a:sym typeface="Lato Bold"/>
              </a:rPr>
              <a:t>January 12–13, 2027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1049154" y="9653486"/>
            <a:ext cx="1472842" cy="274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20"/>
              </a:lnSpc>
            </a:pPr>
            <a:r>
              <a:rPr lang="en-US" sz="1546" b="1">
                <a:solidFill>
                  <a:srgbClr val="C19B46"/>
                </a:solidFill>
                <a:latin typeface="Lato Bold"/>
                <a:ea typeface="Lato Bold"/>
                <a:cs typeface="Lato Bold"/>
                <a:sym typeface="Lato Bold"/>
              </a:rPr>
              <a:t>DELI ICAS 2027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7477180" y="9474493"/>
            <a:ext cx="182174" cy="416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67"/>
              </a:lnSpc>
            </a:pPr>
            <a:r>
              <a:rPr lang="en-US" sz="2311" b="1" spc="46">
                <a:solidFill>
                  <a:srgbClr val="0D3054"/>
                </a:solidFill>
                <a:latin typeface="Lato Bold"/>
                <a:ea typeface="Lato Bold"/>
                <a:cs typeface="Lato Bold"/>
                <a:sym typeface="Lato Bold"/>
              </a:rPr>
              <a:t>2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23D3CC30-8B3C-C3D6-9EEC-A25A29B0D797}"/>
              </a:ext>
            </a:extLst>
          </p:cNvPr>
          <p:cNvGrpSpPr/>
          <p:nvPr/>
        </p:nvGrpSpPr>
        <p:grpSpPr>
          <a:xfrm>
            <a:off x="9049732" y="235819"/>
            <a:ext cx="3364670" cy="1261863"/>
            <a:chOff x="1" y="0"/>
            <a:chExt cx="3445220" cy="1375765"/>
          </a:xfrm>
        </p:grpSpPr>
        <p:sp>
          <p:nvSpPr>
            <p:cNvPr id="71" name="Freeform 22">
              <a:extLst>
                <a:ext uri="{FF2B5EF4-FFF2-40B4-BE49-F238E27FC236}">
                  <a16:creationId xmlns:a16="http://schemas.microsoft.com/office/drawing/2014/main" id="{F4FD7D47-AADD-4A69-67CE-337FD1C70D93}"/>
                </a:ext>
              </a:extLst>
            </p:cNvPr>
            <p:cNvSpPr/>
            <p:nvPr/>
          </p:nvSpPr>
          <p:spPr>
            <a:xfrm>
              <a:off x="1" y="0"/>
              <a:ext cx="1054711" cy="1063487"/>
            </a:xfrm>
            <a:custGeom>
              <a:avLst/>
              <a:gdLst/>
              <a:ahLst/>
              <a:cxnLst/>
              <a:rect l="l" t="t" r="r" b="b"/>
              <a:pathLst>
                <a:path w="1614206" h="1614206">
                  <a:moveTo>
                    <a:pt x="0" y="0"/>
                  </a:moveTo>
                  <a:lnTo>
                    <a:pt x="1614206" y="0"/>
                  </a:lnTo>
                  <a:lnTo>
                    <a:pt x="1614206" y="1614206"/>
                  </a:lnTo>
                  <a:lnTo>
                    <a:pt x="0" y="16142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D"/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6F0D53BE-47AE-1B4C-6364-C5CDDC85E337}"/>
                </a:ext>
              </a:extLst>
            </p:cNvPr>
            <p:cNvGrpSpPr/>
            <p:nvPr/>
          </p:nvGrpSpPr>
          <p:grpSpPr>
            <a:xfrm>
              <a:off x="1132624" y="122829"/>
              <a:ext cx="587988" cy="1252936"/>
              <a:chOff x="-156526" y="-46938"/>
              <a:chExt cx="187270" cy="399050"/>
            </a:xfrm>
          </p:grpSpPr>
          <p:sp>
            <p:nvSpPr>
              <p:cNvPr id="75" name="Freeform 24">
                <a:extLst>
                  <a:ext uri="{FF2B5EF4-FFF2-40B4-BE49-F238E27FC236}">
                    <a16:creationId xmlns:a16="http://schemas.microsoft.com/office/drawing/2014/main" id="{EC2724C8-FEE3-4808-BD40-0EE852C97C0F}"/>
                  </a:ext>
                </a:extLst>
              </p:cNvPr>
              <p:cNvSpPr/>
              <p:nvPr/>
            </p:nvSpPr>
            <p:spPr>
              <a:xfrm>
                <a:off x="-156526" y="-46938"/>
                <a:ext cx="19415" cy="274350"/>
              </a:xfrm>
              <a:custGeom>
                <a:avLst/>
                <a:gdLst/>
                <a:ahLst/>
                <a:cxnLst/>
                <a:rect l="l" t="t" r="r" b="b"/>
                <a:pathLst>
                  <a:path w="30744" h="352112">
                    <a:moveTo>
                      <a:pt x="0" y="0"/>
                    </a:moveTo>
                    <a:lnTo>
                      <a:pt x="30744" y="0"/>
                    </a:lnTo>
                    <a:lnTo>
                      <a:pt x="30744" y="352112"/>
                    </a:lnTo>
                    <a:lnTo>
                      <a:pt x="0" y="35211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ID"/>
              </a:p>
            </p:txBody>
          </p:sp>
          <p:sp>
            <p:nvSpPr>
              <p:cNvPr id="76" name="TextBox 25">
                <a:extLst>
                  <a:ext uri="{FF2B5EF4-FFF2-40B4-BE49-F238E27FC236}">
                    <a16:creationId xmlns:a16="http://schemas.microsoft.com/office/drawing/2014/main" id="{02821C61-C43D-3AC8-6D02-282CF844C0F9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30744" cy="390212"/>
              </a:xfrm>
              <a:prstGeom prst="rect">
                <a:avLst/>
              </a:prstGeom>
            </p:spPr>
            <p:txBody>
              <a:bodyPr lIns="40512" tIns="40512" rIns="40512" bIns="40512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73" name="TextBox 26">
              <a:extLst>
                <a:ext uri="{FF2B5EF4-FFF2-40B4-BE49-F238E27FC236}">
                  <a16:creationId xmlns:a16="http://schemas.microsoft.com/office/drawing/2014/main" id="{64D19F67-4CA3-1C10-6D45-E5B0F40E5DFE}"/>
                </a:ext>
              </a:extLst>
            </p:cNvPr>
            <p:cNvSpPr txBox="1"/>
            <p:nvPr/>
          </p:nvSpPr>
          <p:spPr>
            <a:xfrm>
              <a:off x="1033374" y="76255"/>
              <a:ext cx="2411847" cy="6990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085"/>
                </a:lnSpc>
              </a:pPr>
              <a:r>
                <a:rPr lang="en-US" sz="1400" b="1" dirty="0" err="1">
                  <a:latin typeface="Open Sans Bold"/>
                  <a:ea typeface="Open Sans Bold"/>
                  <a:cs typeface="Open Sans Bold"/>
                  <a:sym typeface="Open Sans Bold"/>
                </a:rPr>
                <a:t>Institut</a:t>
              </a:r>
              <a:r>
                <a:rPr lang="en-US" sz="1400" b="1" dirty="0">
                  <a:latin typeface="Open Sans Bold"/>
                  <a:ea typeface="Open Sans Bold"/>
                  <a:cs typeface="Open Sans Bold"/>
                  <a:sym typeface="Open Sans Bold"/>
                </a:rPr>
                <a:t> Kesehatan Deli </a:t>
              </a:r>
              <a:r>
                <a:rPr lang="en-US" sz="1400" b="1" dirty="0" err="1">
                  <a:latin typeface="Open Sans Bold"/>
                  <a:ea typeface="Open Sans Bold"/>
                  <a:cs typeface="Open Sans Bold"/>
                  <a:sym typeface="Open Sans Bold"/>
                </a:rPr>
                <a:t>Husada</a:t>
              </a:r>
              <a:r>
                <a:rPr lang="en-US" sz="1400" b="1" dirty="0"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1400" b="1" dirty="0" err="1">
                  <a:latin typeface="Open Sans Bold"/>
                  <a:ea typeface="Open Sans Bold"/>
                  <a:cs typeface="Open Sans Bold"/>
                  <a:sym typeface="Open Sans Bold"/>
                </a:rPr>
                <a:t>Delitua</a:t>
              </a:r>
              <a:endParaRPr lang="en-US" sz="1400" b="1" dirty="0">
                <a:latin typeface="Open Sans Bold"/>
                <a:ea typeface="Open Sans Bold"/>
                <a:cs typeface="Open Sans Bold"/>
                <a:sym typeface="Open Sans Bold"/>
              </a:endParaRPr>
            </a:p>
          </p:txBody>
        </p:sp>
        <p:sp>
          <p:nvSpPr>
            <p:cNvPr id="74" name="TextBox 28">
              <a:extLst>
                <a:ext uri="{FF2B5EF4-FFF2-40B4-BE49-F238E27FC236}">
                  <a16:creationId xmlns:a16="http://schemas.microsoft.com/office/drawing/2014/main" id="{0305AB64-F2DD-D0B5-3331-63C934418A51}"/>
                </a:ext>
              </a:extLst>
            </p:cNvPr>
            <p:cNvSpPr txBox="1"/>
            <p:nvPr/>
          </p:nvSpPr>
          <p:spPr>
            <a:xfrm>
              <a:off x="1198313" y="287590"/>
              <a:ext cx="1877161" cy="53151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3300"/>
                </a:lnSpc>
              </a:pPr>
              <a:endParaRPr lang="en-US" sz="2400" b="1" dirty="0">
                <a:latin typeface="Canva Sans Bold"/>
                <a:ea typeface="Canva Sans Bold"/>
                <a:cs typeface="Canva Sans Bold"/>
                <a:sym typeface="Canva Sans Bold"/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B93A8398-24A0-3394-659A-AACF09659209}"/>
              </a:ext>
            </a:extLst>
          </p:cNvPr>
          <p:cNvGrpSpPr/>
          <p:nvPr/>
        </p:nvGrpSpPr>
        <p:grpSpPr>
          <a:xfrm>
            <a:off x="12801087" y="272731"/>
            <a:ext cx="3879452" cy="1026029"/>
            <a:chOff x="207007" y="228612"/>
            <a:chExt cx="5172604" cy="1368041"/>
          </a:xfrm>
        </p:grpSpPr>
        <p:sp>
          <p:nvSpPr>
            <p:cNvPr id="78" name="Freeform 19">
              <a:extLst>
                <a:ext uri="{FF2B5EF4-FFF2-40B4-BE49-F238E27FC236}">
                  <a16:creationId xmlns:a16="http://schemas.microsoft.com/office/drawing/2014/main" id="{41AE145A-0743-DB3B-11F1-B74D04934687}"/>
                </a:ext>
              </a:extLst>
            </p:cNvPr>
            <p:cNvSpPr/>
            <p:nvPr/>
          </p:nvSpPr>
          <p:spPr>
            <a:xfrm>
              <a:off x="207007" y="228612"/>
              <a:ext cx="1084143" cy="1063488"/>
            </a:xfrm>
            <a:custGeom>
              <a:avLst/>
              <a:gdLst/>
              <a:ahLst/>
              <a:cxnLst/>
              <a:rect l="l" t="t" r="r" b="b"/>
              <a:pathLst>
                <a:path w="1478695" h="1478695">
                  <a:moveTo>
                    <a:pt x="0" y="0"/>
                  </a:moveTo>
                  <a:lnTo>
                    <a:pt x="1478695" y="0"/>
                  </a:lnTo>
                  <a:lnTo>
                    <a:pt x="1478695" y="1478695"/>
                  </a:lnTo>
                  <a:lnTo>
                    <a:pt x="0" y="14786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/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D"/>
            </a:p>
          </p:txBody>
        </p:sp>
        <p:sp>
          <p:nvSpPr>
            <p:cNvPr id="79" name="TextBox 20">
              <a:extLst>
                <a:ext uri="{FF2B5EF4-FFF2-40B4-BE49-F238E27FC236}">
                  <a16:creationId xmlns:a16="http://schemas.microsoft.com/office/drawing/2014/main" id="{1E500070-D32B-4123-CDAF-3C1C3BB35919}"/>
                </a:ext>
              </a:extLst>
            </p:cNvPr>
            <p:cNvSpPr txBox="1"/>
            <p:nvPr/>
          </p:nvSpPr>
          <p:spPr>
            <a:xfrm>
              <a:off x="1389926" y="235253"/>
              <a:ext cx="3989685" cy="136140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2515"/>
                </a:lnSpc>
              </a:pPr>
              <a:r>
                <a:rPr lang="en-US" sz="2800" b="1" spc="543" dirty="0">
                  <a:latin typeface="Canva Sans Bold"/>
                  <a:ea typeface="Canva Sans Bold"/>
                  <a:cs typeface="Canva Sans Bold"/>
                  <a:sym typeface="Canva Sans Bold"/>
                </a:rPr>
                <a:t>DELI HUSADA</a:t>
              </a:r>
            </a:p>
            <a:p>
              <a:pPr algn="l">
                <a:lnSpc>
                  <a:spcPct val="150000"/>
                </a:lnSpc>
              </a:pPr>
              <a:r>
                <a:rPr lang="en-US" sz="1600" b="1" dirty="0">
                  <a:latin typeface="Canva Sans Bold"/>
                  <a:ea typeface="Canva Sans Bold"/>
                  <a:cs typeface="Canva Sans Bold"/>
                  <a:sym typeface="Canva Sans Bold"/>
                </a:rPr>
                <a:t>Health Professional </a:t>
              </a:r>
              <a:r>
                <a:rPr lang="en-US" sz="1600" b="1" dirty="0" err="1">
                  <a:latin typeface="Canva Sans Bold"/>
                  <a:ea typeface="Canva Sans Bold"/>
                  <a:cs typeface="Canva Sans Bold"/>
                  <a:sym typeface="Canva Sans Bold"/>
                </a:rPr>
                <a:t>Trainning</a:t>
              </a:r>
              <a:r>
                <a:rPr lang="en-US" sz="1600" b="1" dirty="0"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</a:p>
            <a:p>
              <a:pPr algn="l">
                <a:lnSpc>
                  <a:spcPct val="150000"/>
                </a:lnSpc>
              </a:pPr>
              <a:r>
                <a:rPr lang="en-US" sz="1600" b="1" dirty="0">
                  <a:latin typeface="Canva Sans Bold"/>
                  <a:ea typeface="Canva Sans Bold"/>
                  <a:cs typeface="Canva Sans Bold"/>
                  <a:sym typeface="Canva Sans Bold"/>
                </a:rPr>
                <a:t>And Learning Centre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E2072A1F-5936-25BA-ABF3-73C56CA7E2F3}"/>
              </a:ext>
            </a:extLst>
          </p:cNvPr>
          <p:cNvGrpSpPr/>
          <p:nvPr/>
        </p:nvGrpSpPr>
        <p:grpSpPr>
          <a:xfrm>
            <a:off x="16704062" y="112154"/>
            <a:ext cx="1083785" cy="1103931"/>
            <a:chOff x="0" y="0"/>
            <a:chExt cx="2163022" cy="2163022"/>
          </a:xfrm>
        </p:grpSpPr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57F1B47C-EA39-8DAB-A1F2-C279FBC4BFA5}"/>
                </a:ext>
              </a:extLst>
            </p:cNvPr>
            <p:cNvGrpSpPr/>
            <p:nvPr/>
          </p:nvGrpSpPr>
          <p:grpSpPr>
            <a:xfrm>
              <a:off x="272450" y="330676"/>
              <a:ext cx="1611640" cy="1407249"/>
              <a:chOff x="0" y="0"/>
              <a:chExt cx="1247470" cy="1089264"/>
            </a:xfrm>
          </p:grpSpPr>
          <p:sp>
            <p:nvSpPr>
              <p:cNvPr id="83" name="Freeform 14">
                <a:extLst>
                  <a:ext uri="{FF2B5EF4-FFF2-40B4-BE49-F238E27FC236}">
                    <a16:creationId xmlns:a16="http://schemas.microsoft.com/office/drawing/2014/main" id="{978FEA38-9DF2-C91D-0F9F-B96080543942}"/>
                  </a:ext>
                </a:extLst>
              </p:cNvPr>
              <p:cNvSpPr/>
              <p:nvPr/>
            </p:nvSpPr>
            <p:spPr>
              <a:xfrm>
                <a:off x="0" y="0"/>
                <a:ext cx="1247470" cy="1089264"/>
              </a:xfrm>
              <a:custGeom>
                <a:avLst/>
                <a:gdLst/>
                <a:ahLst/>
                <a:cxnLst/>
                <a:rect l="l" t="t" r="r" b="b"/>
                <a:pathLst>
                  <a:path w="1247470" h="1089264">
                    <a:moveTo>
                      <a:pt x="623735" y="0"/>
                    </a:moveTo>
                    <a:cubicBezTo>
                      <a:pt x="279256" y="0"/>
                      <a:pt x="0" y="243840"/>
                      <a:pt x="0" y="544632"/>
                    </a:cubicBezTo>
                    <a:cubicBezTo>
                      <a:pt x="0" y="845424"/>
                      <a:pt x="279256" y="1089264"/>
                      <a:pt x="623735" y="1089264"/>
                    </a:cubicBezTo>
                    <a:cubicBezTo>
                      <a:pt x="968214" y="1089264"/>
                      <a:pt x="1247470" y="845424"/>
                      <a:pt x="1247470" y="544632"/>
                    </a:cubicBezTo>
                    <a:cubicBezTo>
                      <a:pt x="1247470" y="243840"/>
                      <a:pt x="968214" y="0"/>
                      <a:pt x="62373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ID"/>
              </a:p>
            </p:txBody>
          </p:sp>
          <p:sp>
            <p:nvSpPr>
              <p:cNvPr id="84" name="TextBox 15">
                <a:extLst>
                  <a:ext uri="{FF2B5EF4-FFF2-40B4-BE49-F238E27FC236}">
                    <a16:creationId xmlns:a16="http://schemas.microsoft.com/office/drawing/2014/main" id="{02F89BB2-F31B-E8C0-272F-7707D3C6EFE3}"/>
                  </a:ext>
                </a:extLst>
              </p:cNvPr>
              <p:cNvSpPr txBox="1"/>
              <p:nvPr/>
            </p:nvSpPr>
            <p:spPr>
              <a:xfrm>
                <a:off x="116950" y="35443"/>
                <a:ext cx="1013569" cy="95170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2800"/>
                  </a:lnSpc>
                </a:pPr>
                <a:endParaRPr/>
              </a:p>
            </p:txBody>
          </p:sp>
        </p:grpSp>
        <p:sp>
          <p:nvSpPr>
            <p:cNvPr id="82" name="Freeform 16">
              <a:extLst>
                <a:ext uri="{FF2B5EF4-FFF2-40B4-BE49-F238E27FC236}">
                  <a16:creationId xmlns:a16="http://schemas.microsoft.com/office/drawing/2014/main" id="{6DCF8441-EAB0-81DB-F25D-2DA710A518BD}"/>
                </a:ext>
              </a:extLst>
            </p:cNvPr>
            <p:cNvSpPr/>
            <p:nvPr/>
          </p:nvSpPr>
          <p:spPr>
            <a:xfrm>
              <a:off x="0" y="0"/>
              <a:ext cx="2163022" cy="2163022"/>
            </a:xfrm>
            <a:custGeom>
              <a:avLst/>
              <a:gdLst/>
              <a:ahLst/>
              <a:cxnLst/>
              <a:rect l="l" t="t" r="r" b="b"/>
              <a:pathLst>
                <a:path w="2163022" h="2163022">
                  <a:moveTo>
                    <a:pt x="0" y="0"/>
                  </a:moveTo>
                  <a:lnTo>
                    <a:pt x="2163022" y="0"/>
                  </a:lnTo>
                  <a:lnTo>
                    <a:pt x="2163022" y="2163022"/>
                  </a:lnTo>
                  <a:lnTo>
                    <a:pt x="0" y="21630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D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pic>
        <p:nvPicPr>
          <p:cNvPr id="30" name="Transparent Building Background – IKDH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2821952" y="207708"/>
            <a:ext cx="229694" cy="437279"/>
          </a:xfrm>
          <a:custGeom>
            <a:avLst/>
            <a:gdLst/>
            <a:ahLst/>
            <a:cxnLst/>
            <a:rect l="l" t="t" r="r" b="b"/>
            <a:pathLst>
              <a:path w="229694" h="437279">
                <a:moveTo>
                  <a:pt x="0" y="0"/>
                </a:moveTo>
                <a:lnTo>
                  <a:pt x="229694" y="0"/>
                </a:lnTo>
                <a:lnTo>
                  <a:pt x="229694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" name="TextBox 4"/>
          <p:cNvSpPr txBox="1"/>
          <p:nvPr/>
        </p:nvSpPr>
        <p:spPr>
          <a:xfrm>
            <a:off x="445220" y="665410"/>
            <a:ext cx="9056157" cy="2498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88"/>
              </a:lnSpc>
            </a:pPr>
            <a:r>
              <a:rPr lang="en-US" sz="1740" b="1" i="1">
                <a:solidFill>
                  <a:srgbClr val="2F928F"/>
                </a:solidFill>
                <a:latin typeface="Lato Bold Italics"/>
                <a:ea typeface="Lato Bold Italics"/>
                <a:cs typeface="Lato Bold Italics"/>
                <a:sym typeface="Lato Bold Italics"/>
              </a:rPr>
              <a:t>Official Theme: “One Health for Sustainable Communities in the Era of Digital Transformation”</a:t>
            </a:r>
          </a:p>
        </p:txBody>
      </p:sp>
      <p:sp>
        <p:nvSpPr>
          <p:cNvPr id="7" name="Freeform 7"/>
          <p:cNvSpPr/>
          <p:nvPr/>
        </p:nvSpPr>
        <p:spPr>
          <a:xfrm>
            <a:off x="426574" y="852695"/>
            <a:ext cx="13289426" cy="437279"/>
          </a:xfrm>
          <a:custGeom>
            <a:avLst/>
            <a:gdLst/>
            <a:ahLst/>
            <a:cxnLst/>
            <a:rect l="l" t="t" r="r" b="b"/>
            <a:pathLst>
              <a:path w="13289426" h="437279">
                <a:moveTo>
                  <a:pt x="0" y="0"/>
                </a:moveTo>
                <a:lnTo>
                  <a:pt x="13289426" y="0"/>
                </a:lnTo>
                <a:lnTo>
                  <a:pt x="13289426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8" name="TextBox 8"/>
          <p:cNvSpPr txBox="1"/>
          <p:nvPr/>
        </p:nvSpPr>
        <p:spPr>
          <a:xfrm>
            <a:off x="804126" y="1649900"/>
            <a:ext cx="7991302" cy="759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2"/>
              </a:lnSpc>
            </a:pPr>
            <a:r>
              <a:rPr lang="en-US" sz="5000" b="1" spc="249">
                <a:solidFill>
                  <a:srgbClr val="0A3256"/>
                </a:solidFill>
                <a:latin typeface="Lato Heavy"/>
                <a:ea typeface="Lato Heavy"/>
                <a:cs typeface="Lato Heavy"/>
                <a:sym typeface="Lato Heavy"/>
              </a:rPr>
              <a:t>RESEARCH OBJECTIVES</a:t>
            </a:r>
          </a:p>
        </p:txBody>
      </p:sp>
      <p:sp>
        <p:nvSpPr>
          <p:cNvPr id="9" name="Freeform 9"/>
          <p:cNvSpPr/>
          <p:nvPr/>
        </p:nvSpPr>
        <p:spPr>
          <a:xfrm>
            <a:off x="1301598" y="2569017"/>
            <a:ext cx="15684804" cy="2153601"/>
          </a:xfrm>
          <a:custGeom>
            <a:avLst/>
            <a:gdLst/>
            <a:ahLst/>
            <a:cxnLst/>
            <a:rect l="l" t="t" r="r" b="b"/>
            <a:pathLst>
              <a:path w="15684804" h="2153601">
                <a:moveTo>
                  <a:pt x="0" y="0"/>
                </a:moveTo>
                <a:lnTo>
                  <a:pt x="15684804" y="0"/>
                </a:lnTo>
                <a:lnTo>
                  <a:pt x="15684804" y="2153601"/>
                </a:lnTo>
                <a:lnTo>
                  <a:pt x="0" y="21536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0" name="Freeform 10"/>
          <p:cNvSpPr/>
          <p:nvPr/>
        </p:nvSpPr>
        <p:spPr>
          <a:xfrm>
            <a:off x="1739110" y="2776725"/>
            <a:ext cx="1750048" cy="1727254"/>
          </a:xfrm>
          <a:custGeom>
            <a:avLst/>
            <a:gdLst/>
            <a:ahLst/>
            <a:cxnLst/>
            <a:rect l="l" t="t" r="r" b="b"/>
            <a:pathLst>
              <a:path w="1750048" h="1727254">
                <a:moveTo>
                  <a:pt x="0" y="0"/>
                </a:moveTo>
                <a:lnTo>
                  <a:pt x="1750048" y="0"/>
                </a:lnTo>
                <a:lnTo>
                  <a:pt x="1750048" y="1727254"/>
                </a:lnTo>
                <a:lnTo>
                  <a:pt x="0" y="172725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1" name="Freeform 11"/>
          <p:cNvSpPr/>
          <p:nvPr/>
        </p:nvSpPr>
        <p:spPr>
          <a:xfrm>
            <a:off x="3259464" y="4919394"/>
            <a:ext cx="448450" cy="448211"/>
          </a:xfrm>
          <a:custGeom>
            <a:avLst/>
            <a:gdLst/>
            <a:ahLst/>
            <a:cxnLst/>
            <a:rect l="l" t="t" r="r" b="b"/>
            <a:pathLst>
              <a:path w="448450" h="448211">
                <a:moveTo>
                  <a:pt x="0" y="0"/>
                </a:moveTo>
                <a:lnTo>
                  <a:pt x="448450" y="0"/>
                </a:lnTo>
                <a:lnTo>
                  <a:pt x="448450" y="448212"/>
                </a:lnTo>
                <a:lnTo>
                  <a:pt x="0" y="44821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2" name="Freeform 12"/>
          <p:cNvSpPr/>
          <p:nvPr/>
        </p:nvSpPr>
        <p:spPr>
          <a:xfrm>
            <a:off x="8925244" y="4493047"/>
            <a:ext cx="218756" cy="874559"/>
          </a:xfrm>
          <a:custGeom>
            <a:avLst/>
            <a:gdLst/>
            <a:ahLst/>
            <a:cxnLst/>
            <a:rect l="l" t="t" r="r" b="b"/>
            <a:pathLst>
              <a:path w="218756" h="874559">
                <a:moveTo>
                  <a:pt x="0" y="0"/>
                </a:moveTo>
                <a:lnTo>
                  <a:pt x="218756" y="0"/>
                </a:lnTo>
                <a:lnTo>
                  <a:pt x="218756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3" name="Freeform 13"/>
          <p:cNvSpPr/>
          <p:nvPr/>
        </p:nvSpPr>
        <p:spPr>
          <a:xfrm>
            <a:off x="14361330" y="4919394"/>
            <a:ext cx="448450" cy="448211"/>
          </a:xfrm>
          <a:custGeom>
            <a:avLst/>
            <a:gdLst/>
            <a:ahLst/>
            <a:cxnLst/>
            <a:rect l="l" t="t" r="r" b="b"/>
            <a:pathLst>
              <a:path w="448450" h="448211">
                <a:moveTo>
                  <a:pt x="0" y="0"/>
                </a:moveTo>
                <a:lnTo>
                  <a:pt x="448450" y="0"/>
                </a:lnTo>
                <a:lnTo>
                  <a:pt x="448450" y="448212"/>
                </a:lnTo>
                <a:lnTo>
                  <a:pt x="0" y="44821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4" name="Freeform 14"/>
          <p:cNvSpPr/>
          <p:nvPr/>
        </p:nvSpPr>
        <p:spPr>
          <a:xfrm>
            <a:off x="3259464" y="4919394"/>
            <a:ext cx="13289426" cy="229572"/>
          </a:xfrm>
          <a:custGeom>
            <a:avLst/>
            <a:gdLst/>
            <a:ahLst/>
            <a:cxnLst/>
            <a:rect l="l" t="t" r="r" b="b"/>
            <a:pathLst>
              <a:path w="13289426" h="229572">
                <a:moveTo>
                  <a:pt x="0" y="0"/>
                </a:moveTo>
                <a:lnTo>
                  <a:pt x="13289426" y="0"/>
                </a:lnTo>
                <a:lnTo>
                  <a:pt x="13289426" y="229572"/>
                </a:lnTo>
                <a:lnTo>
                  <a:pt x="0" y="22957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5" name="Freeform 15"/>
          <p:cNvSpPr/>
          <p:nvPr/>
        </p:nvSpPr>
        <p:spPr>
          <a:xfrm>
            <a:off x="1301598" y="5564382"/>
            <a:ext cx="4582938" cy="3443576"/>
          </a:xfrm>
          <a:custGeom>
            <a:avLst/>
            <a:gdLst/>
            <a:ahLst/>
            <a:cxnLst/>
            <a:rect l="l" t="t" r="r" b="b"/>
            <a:pathLst>
              <a:path w="4582938" h="3443576">
                <a:moveTo>
                  <a:pt x="0" y="0"/>
                </a:moveTo>
                <a:lnTo>
                  <a:pt x="4582938" y="0"/>
                </a:lnTo>
                <a:lnTo>
                  <a:pt x="4582938" y="3443575"/>
                </a:lnTo>
                <a:lnTo>
                  <a:pt x="0" y="344357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6" name="Freeform 16"/>
          <p:cNvSpPr/>
          <p:nvPr/>
        </p:nvSpPr>
        <p:spPr>
          <a:xfrm>
            <a:off x="3040708" y="5138034"/>
            <a:ext cx="885962" cy="863627"/>
          </a:xfrm>
          <a:custGeom>
            <a:avLst/>
            <a:gdLst/>
            <a:ahLst/>
            <a:cxnLst/>
            <a:rect l="l" t="t" r="r" b="b"/>
            <a:pathLst>
              <a:path w="885962" h="863627">
                <a:moveTo>
                  <a:pt x="0" y="0"/>
                </a:moveTo>
                <a:lnTo>
                  <a:pt x="885962" y="0"/>
                </a:lnTo>
                <a:lnTo>
                  <a:pt x="885962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7" name="Freeform 17"/>
          <p:cNvSpPr/>
          <p:nvPr/>
        </p:nvSpPr>
        <p:spPr>
          <a:xfrm>
            <a:off x="2821952" y="5990729"/>
            <a:ext cx="1542230" cy="1519546"/>
          </a:xfrm>
          <a:custGeom>
            <a:avLst/>
            <a:gdLst/>
            <a:ahLst/>
            <a:cxnLst/>
            <a:rect l="l" t="t" r="r" b="b"/>
            <a:pathLst>
              <a:path w="1542230" h="1519546">
                <a:moveTo>
                  <a:pt x="0" y="0"/>
                </a:moveTo>
                <a:lnTo>
                  <a:pt x="1542230" y="0"/>
                </a:lnTo>
                <a:lnTo>
                  <a:pt x="1542230" y="1519546"/>
                </a:lnTo>
                <a:lnTo>
                  <a:pt x="0" y="151954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8" name="Freeform 18"/>
          <p:cNvSpPr/>
          <p:nvPr/>
        </p:nvSpPr>
        <p:spPr>
          <a:xfrm>
            <a:off x="6748622" y="5564382"/>
            <a:ext cx="4582938" cy="3443576"/>
          </a:xfrm>
          <a:custGeom>
            <a:avLst/>
            <a:gdLst/>
            <a:ahLst/>
            <a:cxnLst/>
            <a:rect l="l" t="t" r="r" b="b"/>
            <a:pathLst>
              <a:path w="4582938" h="3443576">
                <a:moveTo>
                  <a:pt x="0" y="0"/>
                </a:moveTo>
                <a:lnTo>
                  <a:pt x="4582938" y="0"/>
                </a:lnTo>
                <a:lnTo>
                  <a:pt x="4582938" y="3443575"/>
                </a:lnTo>
                <a:lnTo>
                  <a:pt x="0" y="344357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9" name="Freeform 19"/>
          <p:cNvSpPr/>
          <p:nvPr/>
        </p:nvSpPr>
        <p:spPr>
          <a:xfrm>
            <a:off x="8706488" y="5138034"/>
            <a:ext cx="875024" cy="863627"/>
          </a:xfrm>
          <a:custGeom>
            <a:avLst/>
            <a:gdLst/>
            <a:ahLst/>
            <a:cxnLst/>
            <a:rect l="l" t="t" r="r" b="b"/>
            <a:pathLst>
              <a:path w="875024" h="863627">
                <a:moveTo>
                  <a:pt x="0" y="0"/>
                </a:moveTo>
                <a:lnTo>
                  <a:pt x="875024" y="0"/>
                </a:lnTo>
                <a:lnTo>
                  <a:pt x="875024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0" name="Freeform 20"/>
          <p:cNvSpPr/>
          <p:nvPr/>
        </p:nvSpPr>
        <p:spPr>
          <a:xfrm>
            <a:off x="8268976" y="5990729"/>
            <a:ext cx="1531292" cy="1519546"/>
          </a:xfrm>
          <a:custGeom>
            <a:avLst/>
            <a:gdLst/>
            <a:ahLst/>
            <a:cxnLst/>
            <a:rect l="l" t="t" r="r" b="b"/>
            <a:pathLst>
              <a:path w="1531292" h="1519546">
                <a:moveTo>
                  <a:pt x="0" y="0"/>
                </a:moveTo>
                <a:lnTo>
                  <a:pt x="1531292" y="0"/>
                </a:lnTo>
                <a:lnTo>
                  <a:pt x="1531292" y="1519546"/>
                </a:lnTo>
                <a:lnTo>
                  <a:pt x="0" y="1519546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1" name="Freeform 21"/>
          <p:cNvSpPr/>
          <p:nvPr/>
        </p:nvSpPr>
        <p:spPr>
          <a:xfrm>
            <a:off x="12403464" y="5564382"/>
            <a:ext cx="4582938" cy="3443576"/>
          </a:xfrm>
          <a:custGeom>
            <a:avLst/>
            <a:gdLst/>
            <a:ahLst/>
            <a:cxnLst/>
            <a:rect l="l" t="t" r="r" b="b"/>
            <a:pathLst>
              <a:path w="4582938" h="3443576">
                <a:moveTo>
                  <a:pt x="0" y="0"/>
                </a:moveTo>
                <a:lnTo>
                  <a:pt x="4582938" y="0"/>
                </a:lnTo>
                <a:lnTo>
                  <a:pt x="4582938" y="3443575"/>
                </a:lnTo>
                <a:lnTo>
                  <a:pt x="0" y="3443575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2" name="Freeform 22"/>
          <p:cNvSpPr/>
          <p:nvPr/>
        </p:nvSpPr>
        <p:spPr>
          <a:xfrm>
            <a:off x="14142574" y="5138034"/>
            <a:ext cx="885962" cy="863627"/>
          </a:xfrm>
          <a:custGeom>
            <a:avLst/>
            <a:gdLst/>
            <a:ahLst/>
            <a:cxnLst/>
            <a:rect l="l" t="t" r="r" b="b"/>
            <a:pathLst>
              <a:path w="885962" h="863627">
                <a:moveTo>
                  <a:pt x="0" y="0"/>
                </a:moveTo>
                <a:lnTo>
                  <a:pt x="885962" y="0"/>
                </a:lnTo>
                <a:lnTo>
                  <a:pt x="885962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3" name="Freeform 23"/>
          <p:cNvSpPr/>
          <p:nvPr/>
        </p:nvSpPr>
        <p:spPr>
          <a:xfrm>
            <a:off x="13923818" y="5990729"/>
            <a:ext cx="1542230" cy="1519546"/>
          </a:xfrm>
          <a:custGeom>
            <a:avLst/>
            <a:gdLst/>
            <a:ahLst/>
            <a:cxnLst/>
            <a:rect l="l" t="t" r="r" b="b"/>
            <a:pathLst>
              <a:path w="1542230" h="1519546">
                <a:moveTo>
                  <a:pt x="0" y="0"/>
                </a:moveTo>
                <a:lnTo>
                  <a:pt x="1542230" y="0"/>
                </a:lnTo>
                <a:lnTo>
                  <a:pt x="1542230" y="1519546"/>
                </a:lnTo>
                <a:lnTo>
                  <a:pt x="0" y="1519546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4" name="Freeform 24"/>
          <p:cNvSpPr/>
          <p:nvPr/>
        </p:nvSpPr>
        <p:spPr>
          <a:xfrm>
            <a:off x="0" y="9204733"/>
            <a:ext cx="18288000" cy="1082267"/>
          </a:xfrm>
          <a:custGeom>
            <a:avLst/>
            <a:gdLst/>
            <a:ahLst/>
            <a:cxnLst/>
            <a:rect l="l" t="t" r="r" b="b"/>
            <a:pathLst>
              <a:path w="18288000" h="1082267">
                <a:moveTo>
                  <a:pt x="0" y="0"/>
                </a:moveTo>
                <a:lnTo>
                  <a:pt x="18288000" y="0"/>
                </a:lnTo>
                <a:lnTo>
                  <a:pt x="18288000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5" name="Freeform 25"/>
          <p:cNvSpPr/>
          <p:nvPr/>
        </p:nvSpPr>
        <p:spPr>
          <a:xfrm>
            <a:off x="2603196" y="9642013"/>
            <a:ext cx="229694" cy="437279"/>
          </a:xfrm>
          <a:custGeom>
            <a:avLst/>
            <a:gdLst/>
            <a:ahLst/>
            <a:cxnLst/>
            <a:rect l="l" t="t" r="r" b="b"/>
            <a:pathLst>
              <a:path w="229694" h="437279">
                <a:moveTo>
                  <a:pt x="0" y="0"/>
                </a:moveTo>
                <a:lnTo>
                  <a:pt x="229694" y="0"/>
                </a:lnTo>
                <a:lnTo>
                  <a:pt x="229694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6" name="Freeform 26"/>
          <p:cNvSpPr/>
          <p:nvPr/>
        </p:nvSpPr>
        <p:spPr>
          <a:xfrm>
            <a:off x="4998574" y="9642013"/>
            <a:ext cx="229694" cy="437279"/>
          </a:xfrm>
          <a:custGeom>
            <a:avLst/>
            <a:gdLst/>
            <a:ahLst/>
            <a:cxnLst/>
            <a:rect l="l" t="t" r="r" b="b"/>
            <a:pathLst>
              <a:path w="229694" h="437279">
                <a:moveTo>
                  <a:pt x="0" y="0"/>
                </a:moveTo>
                <a:lnTo>
                  <a:pt x="229694" y="0"/>
                </a:lnTo>
                <a:lnTo>
                  <a:pt x="229694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7" name="Freeform 27"/>
          <p:cNvSpPr/>
          <p:nvPr/>
        </p:nvSpPr>
        <p:spPr>
          <a:xfrm>
            <a:off x="12403464" y="9642013"/>
            <a:ext cx="229694" cy="437279"/>
          </a:xfrm>
          <a:custGeom>
            <a:avLst/>
            <a:gdLst/>
            <a:ahLst/>
            <a:cxnLst/>
            <a:rect l="l" t="t" r="r" b="b"/>
            <a:pathLst>
              <a:path w="229694" h="437279">
                <a:moveTo>
                  <a:pt x="0" y="0"/>
                </a:moveTo>
                <a:lnTo>
                  <a:pt x="229694" y="0"/>
                </a:lnTo>
                <a:lnTo>
                  <a:pt x="229694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8" name="Freeform 28"/>
          <p:cNvSpPr/>
          <p:nvPr/>
        </p:nvSpPr>
        <p:spPr>
          <a:xfrm>
            <a:off x="17194220" y="9204733"/>
            <a:ext cx="885962" cy="1082267"/>
          </a:xfrm>
          <a:custGeom>
            <a:avLst/>
            <a:gdLst/>
            <a:ahLst/>
            <a:cxnLst/>
            <a:rect l="l" t="t" r="r" b="b"/>
            <a:pathLst>
              <a:path w="885962" h="1082267">
                <a:moveTo>
                  <a:pt x="0" y="0"/>
                </a:moveTo>
                <a:lnTo>
                  <a:pt x="885962" y="0"/>
                </a:lnTo>
                <a:lnTo>
                  <a:pt x="885962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9" name="TextBox 29"/>
          <p:cNvSpPr txBox="1"/>
          <p:nvPr/>
        </p:nvSpPr>
        <p:spPr>
          <a:xfrm>
            <a:off x="3624873" y="3743357"/>
            <a:ext cx="4522869" cy="348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74"/>
              </a:lnSpc>
            </a:pPr>
            <a:r>
              <a:rPr lang="en-US" sz="231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[Insert general research objective]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9EFDF29-6571-281C-D45C-40AA121F731C}"/>
              </a:ext>
            </a:extLst>
          </p:cNvPr>
          <p:cNvGrpSpPr/>
          <p:nvPr/>
        </p:nvGrpSpPr>
        <p:grpSpPr>
          <a:xfrm>
            <a:off x="9049732" y="235819"/>
            <a:ext cx="3364670" cy="1261863"/>
            <a:chOff x="1" y="0"/>
            <a:chExt cx="3445220" cy="1375765"/>
          </a:xfrm>
        </p:grpSpPr>
        <p:sp>
          <p:nvSpPr>
            <p:cNvPr id="32" name="Freeform 22">
              <a:extLst>
                <a:ext uri="{FF2B5EF4-FFF2-40B4-BE49-F238E27FC236}">
                  <a16:creationId xmlns:a16="http://schemas.microsoft.com/office/drawing/2014/main" id="{7AE4FE41-65AE-6F6B-B00F-506167357A66}"/>
                </a:ext>
              </a:extLst>
            </p:cNvPr>
            <p:cNvSpPr/>
            <p:nvPr/>
          </p:nvSpPr>
          <p:spPr>
            <a:xfrm>
              <a:off x="1" y="0"/>
              <a:ext cx="1054711" cy="1063487"/>
            </a:xfrm>
            <a:custGeom>
              <a:avLst/>
              <a:gdLst/>
              <a:ahLst/>
              <a:cxnLst/>
              <a:rect l="l" t="t" r="r" b="b"/>
              <a:pathLst>
                <a:path w="1614206" h="1614206">
                  <a:moveTo>
                    <a:pt x="0" y="0"/>
                  </a:moveTo>
                  <a:lnTo>
                    <a:pt x="1614206" y="0"/>
                  </a:lnTo>
                  <a:lnTo>
                    <a:pt x="1614206" y="1614206"/>
                  </a:lnTo>
                  <a:lnTo>
                    <a:pt x="0" y="16142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/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D"/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49A5E150-C824-D5B3-8951-6EE7BE8D288D}"/>
                </a:ext>
              </a:extLst>
            </p:cNvPr>
            <p:cNvGrpSpPr/>
            <p:nvPr/>
          </p:nvGrpSpPr>
          <p:grpSpPr>
            <a:xfrm>
              <a:off x="1132624" y="122829"/>
              <a:ext cx="587988" cy="1252936"/>
              <a:chOff x="-156526" y="-46938"/>
              <a:chExt cx="187270" cy="399050"/>
            </a:xfrm>
          </p:grpSpPr>
          <p:sp>
            <p:nvSpPr>
              <p:cNvPr id="36" name="Freeform 24">
                <a:extLst>
                  <a:ext uri="{FF2B5EF4-FFF2-40B4-BE49-F238E27FC236}">
                    <a16:creationId xmlns:a16="http://schemas.microsoft.com/office/drawing/2014/main" id="{75807F9A-8D2D-7558-1B82-FAB8B9659A9D}"/>
                  </a:ext>
                </a:extLst>
              </p:cNvPr>
              <p:cNvSpPr/>
              <p:nvPr/>
            </p:nvSpPr>
            <p:spPr>
              <a:xfrm>
                <a:off x="-156526" y="-46938"/>
                <a:ext cx="19415" cy="274350"/>
              </a:xfrm>
              <a:custGeom>
                <a:avLst/>
                <a:gdLst/>
                <a:ahLst/>
                <a:cxnLst/>
                <a:rect l="l" t="t" r="r" b="b"/>
                <a:pathLst>
                  <a:path w="30744" h="352112">
                    <a:moveTo>
                      <a:pt x="0" y="0"/>
                    </a:moveTo>
                    <a:lnTo>
                      <a:pt x="30744" y="0"/>
                    </a:lnTo>
                    <a:lnTo>
                      <a:pt x="30744" y="352112"/>
                    </a:lnTo>
                    <a:lnTo>
                      <a:pt x="0" y="35211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ID"/>
              </a:p>
            </p:txBody>
          </p:sp>
          <p:sp>
            <p:nvSpPr>
              <p:cNvPr id="37" name="TextBox 25">
                <a:extLst>
                  <a:ext uri="{FF2B5EF4-FFF2-40B4-BE49-F238E27FC236}">
                    <a16:creationId xmlns:a16="http://schemas.microsoft.com/office/drawing/2014/main" id="{3B510CCB-0A18-A02C-B725-DCF230946F02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30744" cy="390212"/>
              </a:xfrm>
              <a:prstGeom prst="rect">
                <a:avLst/>
              </a:prstGeom>
            </p:spPr>
            <p:txBody>
              <a:bodyPr lIns="40512" tIns="40512" rIns="40512" bIns="40512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34" name="TextBox 26">
              <a:extLst>
                <a:ext uri="{FF2B5EF4-FFF2-40B4-BE49-F238E27FC236}">
                  <a16:creationId xmlns:a16="http://schemas.microsoft.com/office/drawing/2014/main" id="{24176909-0F0E-7673-28E1-C2854D783A87}"/>
                </a:ext>
              </a:extLst>
            </p:cNvPr>
            <p:cNvSpPr txBox="1"/>
            <p:nvPr/>
          </p:nvSpPr>
          <p:spPr>
            <a:xfrm>
              <a:off x="1033374" y="76255"/>
              <a:ext cx="2411847" cy="6990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085"/>
                </a:lnSpc>
              </a:pPr>
              <a:r>
                <a:rPr lang="en-US" sz="1400" b="1" dirty="0" err="1">
                  <a:latin typeface="Open Sans Bold"/>
                  <a:ea typeface="Open Sans Bold"/>
                  <a:cs typeface="Open Sans Bold"/>
                  <a:sym typeface="Open Sans Bold"/>
                </a:rPr>
                <a:t>Institut</a:t>
              </a:r>
              <a:r>
                <a:rPr lang="en-US" sz="1400" b="1" dirty="0">
                  <a:latin typeface="Open Sans Bold"/>
                  <a:ea typeface="Open Sans Bold"/>
                  <a:cs typeface="Open Sans Bold"/>
                  <a:sym typeface="Open Sans Bold"/>
                </a:rPr>
                <a:t> Kesehatan Deli </a:t>
              </a:r>
              <a:r>
                <a:rPr lang="en-US" sz="1400" b="1" dirty="0" err="1">
                  <a:latin typeface="Open Sans Bold"/>
                  <a:ea typeface="Open Sans Bold"/>
                  <a:cs typeface="Open Sans Bold"/>
                  <a:sym typeface="Open Sans Bold"/>
                </a:rPr>
                <a:t>Husada</a:t>
              </a:r>
              <a:r>
                <a:rPr lang="en-US" sz="1400" b="1" dirty="0"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1400" b="1" dirty="0" err="1">
                  <a:latin typeface="Open Sans Bold"/>
                  <a:ea typeface="Open Sans Bold"/>
                  <a:cs typeface="Open Sans Bold"/>
                  <a:sym typeface="Open Sans Bold"/>
                </a:rPr>
                <a:t>Delitua</a:t>
              </a:r>
              <a:endParaRPr lang="en-US" sz="1400" b="1" dirty="0">
                <a:latin typeface="Open Sans Bold"/>
                <a:ea typeface="Open Sans Bold"/>
                <a:cs typeface="Open Sans Bold"/>
                <a:sym typeface="Open Sans Bold"/>
              </a:endParaRPr>
            </a:p>
          </p:txBody>
        </p:sp>
        <p:sp>
          <p:nvSpPr>
            <p:cNvPr id="35" name="TextBox 28">
              <a:extLst>
                <a:ext uri="{FF2B5EF4-FFF2-40B4-BE49-F238E27FC236}">
                  <a16:creationId xmlns:a16="http://schemas.microsoft.com/office/drawing/2014/main" id="{84A05397-5B8A-DB81-3383-8CA3EFCC362D}"/>
                </a:ext>
              </a:extLst>
            </p:cNvPr>
            <p:cNvSpPr txBox="1"/>
            <p:nvPr/>
          </p:nvSpPr>
          <p:spPr>
            <a:xfrm>
              <a:off x="1198313" y="287590"/>
              <a:ext cx="1877161" cy="53151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3300"/>
                </a:lnSpc>
              </a:pPr>
              <a:endParaRPr lang="en-US" sz="2400" b="1" dirty="0">
                <a:latin typeface="Canva Sans Bold"/>
                <a:ea typeface="Canva Sans Bold"/>
                <a:cs typeface="Canva Sans Bold"/>
                <a:sym typeface="Canva Sans Bold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EB12EE2-B7DF-49F4-A905-EF8F20ADA74B}"/>
              </a:ext>
            </a:extLst>
          </p:cNvPr>
          <p:cNvGrpSpPr/>
          <p:nvPr/>
        </p:nvGrpSpPr>
        <p:grpSpPr>
          <a:xfrm>
            <a:off x="12801087" y="272731"/>
            <a:ext cx="3879452" cy="1026029"/>
            <a:chOff x="207007" y="228612"/>
            <a:chExt cx="5172604" cy="1368041"/>
          </a:xfrm>
        </p:grpSpPr>
        <p:sp>
          <p:nvSpPr>
            <p:cNvPr id="39" name="Freeform 19">
              <a:extLst>
                <a:ext uri="{FF2B5EF4-FFF2-40B4-BE49-F238E27FC236}">
                  <a16:creationId xmlns:a16="http://schemas.microsoft.com/office/drawing/2014/main" id="{1DFCCB1F-4F1E-3EDD-E3EA-BDE6421BBCCD}"/>
                </a:ext>
              </a:extLst>
            </p:cNvPr>
            <p:cNvSpPr/>
            <p:nvPr/>
          </p:nvSpPr>
          <p:spPr>
            <a:xfrm>
              <a:off x="207007" y="228612"/>
              <a:ext cx="1084143" cy="1063488"/>
            </a:xfrm>
            <a:custGeom>
              <a:avLst/>
              <a:gdLst/>
              <a:ahLst/>
              <a:cxnLst/>
              <a:rect l="l" t="t" r="r" b="b"/>
              <a:pathLst>
                <a:path w="1478695" h="1478695">
                  <a:moveTo>
                    <a:pt x="0" y="0"/>
                  </a:moveTo>
                  <a:lnTo>
                    <a:pt x="1478695" y="0"/>
                  </a:lnTo>
                  <a:lnTo>
                    <a:pt x="1478695" y="1478695"/>
                  </a:lnTo>
                  <a:lnTo>
                    <a:pt x="0" y="14786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7"/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D"/>
            </a:p>
          </p:txBody>
        </p:sp>
        <p:sp>
          <p:nvSpPr>
            <p:cNvPr id="40" name="TextBox 20">
              <a:extLst>
                <a:ext uri="{FF2B5EF4-FFF2-40B4-BE49-F238E27FC236}">
                  <a16:creationId xmlns:a16="http://schemas.microsoft.com/office/drawing/2014/main" id="{3AEBB492-C0A6-90D5-78AA-51F58C1EDA06}"/>
                </a:ext>
              </a:extLst>
            </p:cNvPr>
            <p:cNvSpPr txBox="1"/>
            <p:nvPr/>
          </p:nvSpPr>
          <p:spPr>
            <a:xfrm>
              <a:off x="1389926" y="235253"/>
              <a:ext cx="3989685" cy="136140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2515"/>
                </a:lnSpc>
              </a:pPr>
              <a:r>
                <a:rPr lang="en-US" sz="2800" b="1" spc="543" dirty="0">
                  <a:latin typeface="Canva Sans Bold"/>
                  <a:ea typeface="Canva Sans Bold"/>
                  <a:cs typeface="Canva Sans Bold"/>
                  <a:sym typeface="Canva Sans Bold"/>
                </a:rPr>
                <a:t>DELI HUSADA</a:t>
              </a:r>
            </a:p>
            <a:p>
              <a:pPr algn="l">
                <a:lnSpc>
                  <a:spcPct val="150000"/>
                </a:lnSpc>
              </a:pPr>
              <a:r>
                <a:rPr lang="en-US" sz="1600" b="1" dirty="0">
                  <a:latin typeface="Canva Sans Bold"/>
                  <a:ea typeface="Canva Sans Bold"/>
                  <a:cs typeface="Canva Sans Bold"/>
                  <a:sym typeface="Canva Sans Bold"/>
                </a:rPr>
                <a:t>Health Professional </a:t>
              </a:r>
              <a:r>
                <a:rPr lang="en-US" sz="1600" b="1" dirty="0" err="1">
                  <a:latin typeface="Canva Sans Bold"/>
                  <a:ea typeface="Canva Sans Bold"/>
                  <a:cs typeface="Canva Sans Bold"/>
                  <a:sym typeface="Canva Sans Bold"/>
                </a:rPr>
                <a:t>Trainning</a:t>
              </a:r>
              <a:r>
                <a:rPr lang="en-US" sz="1600" b="1" dirty="0"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</a:p>
            <a:p>
              <a:pPr algn="l">
                <a:lnSpc>
                  <a:spcPct val="150000"/>
                </a:lnSpc>
              </a:pPr>
              <a:r>
                <a:rPr lang="en-US" sz="1600" b="1" dirty="0">
                  <a:latin typeface="Canva Sans Bold"/>
                  <a:ea typeface="Canva Sans Bold"/>
                  <a:cs typeface="Canva Sans Bold"/>
                  <a:sym typeface="Canva Sans Bold"/>
                </a:rPr>
                <a:t>And Learning Centre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FE43DAFE-434A-C1DB-420E-D85C59E9D323}"/>
              </a:ext>
            </a:extLst>
          </p:cNvPr>
          <p:cNvGrpSpPr/>
          <p:nvPr/>
        </p:nvGrpSpPr>
        <p:grpSpPr>
          <a:xfrm>
            <a:off x="16704062" y="112154"/>
            <a:ext cx="1083785" cy="1103931"/>
            <a:chOff x="0" y="0"/>
            <a:chExt cx="2163022" cy="2163022"/>
          </a:xfrm>
        </p:grpSpPr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10EB8F39-4BA4-C809-61BC-C55FC11A4D7D}"/>
                </a:ext>
              </a:extLst>
            </p:cNvPr>
            <p:cNvGrpSpPr/>
            <p:nvPr/>
          </p:nvGrpSpPr>
          <p:grpSpPr>
            <a:xfrm>
              <a:off x="272450" y="330676"/>
              <a:ext cx="1611640" cy="1407249"/>
              <a:chOff x="0" y="0"/>
              <a:chExt cx="1247470" cy="1089264"/>
            </a:xfrm>
          </p:grpSpPr>
          <p:sp>
            <p:nvSpPr>
              <p:cNvPr id="44" name="Freeform 14">
                <a:extLst>
                  <a:ext uri="{FF2B5EF4-FFF2-40B4-BE49-F238E27FC236}">
                    <a16:creationId xmlns:a16="http://schemas.microsoft.com/office/drawing/2014/main" id="{C68E5EE2-4D38-B82C-62DC-92ADF8716BDC}"/>
                  </a:ext>
                </a:extLst>
              </p:cNvPr>
              <p:cNvSpPr/>
              <p:nvPr/>
            </p:nvSpPr>
            <p:spPr>
              <a:xfrm>
                <a:off x="0" y="0"/>
                <a:ext cx="1247470" cy="1089264"/>
              </a:xfrm>
              <a:custGeom>
                <a:avLst/>
                <a:gdLst/>
                <a:ahLst/>
                <a:cxnLst/>
                <a:rect l="l" t="t" r="r" b="b"/>
                <a:pathLst>
                  <a:path w="1247470" h="1089264">
                    <a:moveTo>
                      <a:pt x="623735" y="0"/>
                    </a:moveTo>
                    <a:cubicBezTo>
                      <a:pt x="279256" y="0"/>
                      <a:pt x="0" y="243840"/>
                      <a:pt x="0" y="544632"/>
                    </a:cubicBezTo>
                    <a:cubicBezTo>
                      <a:pt x="0" y="845424"/>
                      <a:pt x="279256" y="1089264"/>
                      <a:pt x="623735" y="1089264"/>
                    </a:cubicBezTo>
                    <a:cubicBezTo>
                      <a:pt x="968214" y="1089264"/>
                      <a:pt x="1247470" y="845424"/>
                      <a:pt x="1247470" y="544632"/>
                    </a:cubicBezTo>
                    <a:cubicBezTo>
                      <a:pt x="1247470" y="243840"/>
                      <a:pt x="968214" y="0"/>
                      <a:pt x="62373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ID"/>
              </a:p>
            </p:txBody>
          </p:sp>
          <p:sp>
            <p:nvSpPr>
              <p:cNvPr id="45" name="TextBox 15">
                <a:extLst>
                  <a:ext uri="{FF2B5EF4-FFF2-40B4-BE49-F238E27FC236}">
                    <a16:creationId xmlns:a16="http://schemas.microsoft.com/office/drawing/2014/main" id="{1E9D2022-2252-6C1F-C08B-F8BE54337792}"/>
                  </a:ext>
                </a:extLst>
              </p:cNvPr>
              <p:cNvSpPr txBox="1"/>
              <p:nvPr/>
            </p:nvSpPr>
            <p:spPr>
              <a:xfrm>
                <a:off x="116950" y="35443"/>
                <a:ext cx="1013569" cy="95170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2800"/>
                  </a:lnSpc>
                </a:pPr>
                <a:endParaRPr/>
              </a:p>
            </p:txBody>
          </p:sp>
        </p:grpSp>
        <p:sp>
          <p:nvSpPr>
            <p:cNvPr id="43" name="Freeform 16">
              <a:extLst>
                <a:ext uri="{FF2B5EF4-FFF2-40B4-BE49-F238E27FC236}">
                  <a16:creationId xmlns:a16="http://schemas.microsoft.com/office/drawing/2014/main" id="{A466E7BB-280A-4E3D-BC2E-B786FAF1453F}"/>
                </a:ext>
              </a:extLst>
            </p:cNvPr>
            <p:cNvSpPr/>
            <p:nvPr/>
          </p:nvSpPr>
          <p:spPr>
            <a:xfrm>
              <a:off x="0" y="0"/>
              <a:ext cx="2163022" cy="2163022"/>
            </a:xfrm>
            <a:custGeom>
              <a:avLst/>
              <a:gdLst/>
              <a:ahLst/>
              <a:cxnLst/>
              <a:rect l="l" t="t" r="r" b="b"/>
              <a:pathLst>
                <a:path w="2163022" h="2163022">
                  <a:moveTo>
                    <a:pt x="0" y="0"/>
                  </a:moveTo>
                  <a:lnTo>
                    <a:pt x="2163022" y="0"/>
                  </a:lnTo>
                  <a:lnTo>
                    <a:pt x="2163022" y="2163022"/>
                  </a:lnTo>
                  <a:lnTo>
                    <a:pt x="0" y="21630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8"/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D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pic>
        <p:nvPicPr>
          <p:cNvPr id="65" name="Transparent Building Background – IKDH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985" y="219120"/>
            <a:ext cx="2258501" cy="348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74"/>
              </a:lnSpc>
            </a:pPr>
            <a:r>
              <a:rPr lang="en-US" sz="2311" b="1" spc="46">
                <a:solidFill>
                  <a:srgbClr val="0B2E4D"/>
                </a:solidFill>
                <a:latin typeface="Lato Bold"/>
                <a:ea typeface="Lato Bold"/>
                <a:cs typeface="Lato Bold"/>
                <a:sym typeface="Lato Bold"/>
              </a:rPr>
              <a:t>DELI ICAS 2027</a:t>
            </a:r>
          </a:p>
        </p:txBody>
      </p:sp>
      <p:sp>
        <p:nvSpPr>
          <p:cNvPr id="4" name="Freeform 4"/>
          <p:cNvSpPr/>
          <p:nvPr/>
        </p:nvSpPr>
        <p:spPr>
          <a:xfrm>
            <a:off x="2821952" y="207708"/>
            <a:ext cx="229694" cy="437279"/>
          </a:xfrm>
          <a:custGeom>
            <a:avLst/>
            <a:gdLst/>
            <a:ahLst/>
            <a:cxnLst/>
            <a:rect l="l" t="t" r="r" b="b"/>
            <a:pathLst>
              <a:path w="229694" h="437279">
                <a:moveTo>
                  <a:pt x="0" y="0"/>
                </a:moveTo>
                <a:lnTo>
                  <a:pt x="229694" y="0"/>
                </a:lnTo>
                <a:lnTo>
                  <a:pt x="229694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5" name="TextBox 5"/>
          <p:cNvSpPr txBox="1"/>
          <p:nvPr/>
        </p:nvSpPr>
        <p:spPr>
          <a:xfrm>
            <a:off x="3051545" y="303950"/>
            <a:ext cx="5598657" cy="2498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88"/>
              </a:lnSpc>
            </a:pPr>
            <a:r>
              <a:rPr lang="en-US" sz="1740">
                <a:solidFill>
                  <a:srgbClr val="0B2E4D"/>
                </a:solidFill>
                <a:latin typeface="Lato"/>
                <a:ea typeface="Lato"/>
                <a:cs typeface="Lato"/>
                <a:sym typeface="Lato"/>
              </a:rPr>
              <a:t>The 2nd Deli International Conference on Allied Sciences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2009" y="650349"/>
            <a:ext cx="9056157" cy="2498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88"/>
              </a:lnSpc>
            </a:pPr>
            <a:r>
              <a:rPr lang="en-US" sz="1740" b="1" i="1">
                <a:solidFill>
                  <a:srgbClr val="318F89"/>
                </a:solidFill>
                <a:latin typeface="Lato Bold Italics"/>
                <a:ea typeface="Lato Bold Italics"/>
                <a:cs typeface="Lato Bold Italics"/>
                <a:sym typeface="Lato Bold Italics"/>
              </a:rPr>
              <a:t>Official Theme: “One Health for Sustainable Communities in the Era of Digital Transformation”</a:t>
            </a:r>
          </a:p>
        </p:txBody>
      </p:sp>
      <p:sp>
        <p:nvSpPr>
          <p:cNvPr id="7" name="Freeform 7"/>
          <p:cNvSpPr/>
          <p:nvPr/>
        </p:nvSpPr>
        <p:spPr>
          <a:xfrm>
            <a:off x="426574" y="852695"/>
            <a:ext cx="13289426" cy="437279"/>
          </a:xfrm>
          <a:custGeom>
            <a:avLst/>
            <a:gdLst/>
            <a:ahLst/>
            <a:cxnLst/>
            <a:rect l="l" t="t" r="r" b="b"/>
            <a:pathLst>
              <a:path w="13289426" h="437279">
                <a:moveTo>
                  <a:pt x="0" y="0"/>
                </a:moveTo>
                <a:lnTo>
                  <a:pt x="13289426" y="0"/>
                </a:lnTo>
                <a:lnTo>
                  <a:pt x="13289426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0" name="TextBox 10"/>
          <p:cNvSpPr txBox="1"/>
          <p:nvPr/>
        </p:nvSpPr>
        <p:spPr>
          <a:xfrm>
            <a:off x="679865" y="1499292"/>
            <a:ext cx="7022836" cy="759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2"/>
              </a:lnSpc>
            </a:pPr>
            <a:r>
              <a:rPr lang="en-US" sz="5000" b="1" spc="100">
                <a:solidFill>
                  <a:srgbClr val="0B2E4D"/>
                </a:solidFill>
                <a:latin typeface="Lato Heavy"/>
                <a:ea typeface="Lato Heavy"/>
                <a:cs typeface="Lato Heavy"/>
                <a:sym typeface="Lato Heavy"/>
              </a:rPr>
              <a:t>RESEARCH METHODS</a:t>
            </a:r>
          </a:p>
        </p:txBody>
      </p:sp>
      <p:sp>
        <p:nvSpPr>
          <p:cNvPr id="11" name="Freeform 11"/>
          <p:cNvSpPr/>
          <p:nvPr/>
        </p:nvSpPr>
        <p:spPr>
          <a:xfrm>
            <a:off x="645330" y="2995365"/>
            <a:ext cx="4145426" cy="1727254"/>
          </a:xfrm>
          <a:custGeom>
            <a:avLst/>
            <a:gdLst/>
            <a:ahLst/>
            <a:cxnLst/>
            <a:rect l="l" t="t" r="r" b="b"/>
            <a:pathLst>
              <a:path w="4145426" h="1727254">
                <a:moveTo>
                  <a:pt x="0" y="0"/>
                </a:moveTo>
                <a:lnTo>
                  <a:pt x="4145426" y="0"/>
                </a:lnTo>
                <a:lnTo>
                  <a:pt x="4145426" y="1727253"/>
                </a:lnTo>
                <a:lnTo>
                  <a:pt x="0" y="172725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2" name="Freeform 12"/>
          <p:cNvSpPr/>
          <p:nvPr/>
        </p:nvSpPr>
        <p:spPr>
          <a:xfrm>
            <a:off x="1957866" y="2569017"/>
            <a:ext cx="1312536" cy="1289974"/>
          </a:xfrm>
          <a:custGeom>
            <a:avLst/>
            <a:gdLst/>
            <a:ahLst/>
            <a:cxnLst/>
            <a:rect l="l" t="t" r="r" b="b"/>
            <a:pathLst>
              <a:path w="1312536" h="1289974">
                <a:moveTo>
                  <a:pt x="0" y="0"/>
                </a:moveTo>
                <a:lnTo>
                  <a:pt x="1312536" y="0"/>
                </a:lnTo>
                <a:lnTo>
                  <a:pt x="1312536" y="1289974"/>
                </a:lnTo>
                <a:lnTo>
                  <a:pt x="0" y="128997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3" name="TextBox 13"/>
          <p:cNvSpPr txBox="1"/>
          <p:nvPr/>
        </p:nvSpPr>
        <p:spPr>
          <a:xfrm>
            <a:off x="1688066" y="4008917"/>
            <a:ext cx="1876667" cy="285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3"/>
              </a:lnSpc>
            </a:pPr>
            <a:r>
              <a:rPr lang="en-US" sz="1986" b="1">
                <a:solidFill>
                  <a:srgbClr val="0B2E4D"/>
                </a:solidFill>
                <a:latin typeface="Lato Heavy"/>
                <a:ea typeface="Lato Heavy"/>
                <a:cs typeface="Lato Heavy"/>
                <a:sym typeface="Lato Heavy"/>
              </a:rPr>
              <a:t>STUDY DESIGN</a:t>
            </a:r>
          </a:p>
        </p:txBody>
      </p:sp>
      <p:sp>
        <p:nvSpPr>
          <p:cNvPr id="14" name="Freeform 14"/>
          <p:cNvSpPr/>
          <p:nvPr/>
        </p:nvSpPr>
        <p:spPr>
          <a:xfrm>
            <a:off x="4572000" y="3421712"/>
            <a:ext cx="656268" cy="655919"/>
          </a:xfrm>
          <a:custGeom>
            <a:avLst/>
            <a:gdLst/>
            <a:ahLst/>
            <a:cxnLst/>
            <a:rect l="l" t="t" r="r" b="b"/>
            <a:pathLst>
              <a:path w="656268" h="655919">
                <a:moveTo>
                  <a:pt x="0" y="0"/>
                </a:moveTo>
                <a:lnTo>
                  <a:pt x="656268" y="0"/>
                </a:lnTo>
                <a:lnTo>
                  <a:pt x="656268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5" name="Freeform 15"/>
          <p:cNvSpPr/>
          <p:nvPr/>
        </p:nvSpPr>
        <p:spPr>
          <a:xfrm>
            <a:off x="4779818" y="2995365"/>
            <a:ext cx="4156364" cy="1727254"/>
          </a:xfrm>
          <a:custGeom>
            <a:avLst/>
            <a:gdLst/>
            <a:ahLst/>
            <a:cxnLst/>
            <a:rect l="l" t="t" r="r" b="b"/>
            <a:pathLst>
              <a:path w="4156364" h="1727254">
                <a:moveTo>
                  <a:pt x="0" y="0"/>
                </a:moveTo>
                <a:lnTo>
                  <a:pt x="4156364" y="0"/>
                </a:lnTo>
                <a:lnTo>
                  <a:pt x="4156364" y="1727253"/>
                </a:lnTo>
                <a:lnTo>
                  <a:pt x="0" y="172725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6" name="Freeform 16"/>
          <p:cNvSpPr/>
          <p:nvPr/>
        </p:nvSpPr>
        <p:spPr>
          <a:xfrm>
            <a:off x="6092354" y="2569017"/>
            <a:ext cx="1531292" cy="1289974"/>
          </a:xfrm>
          <a:custGeom>
            <a:avLst/>
            <a:gdLst/>
            <a:ahLst/>
            <a:cxnLst/>
            <a:rect l="l" t="t" r="r" b="b"/>
            <a:pathLst>
              <a:path w="1531292" h="1289974">
                <a:moveTo>
                  <a:pt x="0" y="0"/>
                </a:moveTo>
                <a:lnTo>
                  <a:pt x="1531292" y="0"/>
                </a:lnTo>
                <a:lnTo>
                  <a:pt x="1531292" y="1289974"/>
                </a:lnTo>
                <a:lnTo>
                  <a:pt x="0" y="128997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7" name="TextBox 17"/>
          <p:cNvSpPr txBox="1"/>
          <p:nvPr/>
        </p:nvSpPr>
        <p:spPr>
          <a:xfrm>
            <a:off x="5491237" y="4008917"/>
            <a:ext cx="2621011" cy="285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3"/>
              </a:lnSpc>
            </a:pPr>
            <a:r>
              <a:rPr lang="en-US" sz="1986" b="1">
                <a:solidFill>
                  <a:srgbClr val="318F89"/>
                </a:solidFill>
                <a:latin typeface="Lato Heavy"/>
                <a:ea typeface="Lato Heavy"/>
                <a:cs typeface="Lato Heavy"/>
                <a:sym typeface="Lato Heavy"/>
              </a:rPr>
              <a:t>STUDY POPULATION</a:t>
            </a:r>
          </a:p>
        </p:txBody>
      </p:sp>
      <p:sp>
        <p:nvSpPr>
          <p:cNvPr id="18" name="Freeform 18"/>
          <p:cNvSpPr/>
          <p:nvPr/>
        </p:nvSpPr>
        <p:spPr>
          <a:xfrm>
            <a:off x="8706488" y="3421712"/>
            <a:ext cx="656268" cy="655919"/>
          </a:xfrm>
          <a:custGeom>
            <a:avLst/>
            <a:gdLst/>
            <a:ahLst/>
            <a:cxnLst/>
            <a:rect l="l" t="t" r="r" b="b"/>
            <a:pathLst>
              <a:path w="656268" h="655919">
                <a:moveTo>
                  <a:pt x="0" y="0"/>
                </a:moveTo>
                <a:lnTo>
                  <a:pt x="656268" y="0"/>
                </a:lnTo>
                <a:lnTo>
                  <a:pt x="656268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9" name="Freeform 19"/>
          <p:cNvSpPr/>
          <p:nvPr/>
        </p:nvSpPr>
        <p:spPr>
          <a:xfrm>
            <a:off x="9144000" y="2995365"/>
            <a:ext cx="3926670" cy="1727254"/>
          </a:xfrm>
          <a:custGeom>
            <a:avLst/>
            <a:gdLst/>
            <a:ahLst/>
            <a:cxnLst/>
            <a:rect l="l" t="t" r="r" b="b"/>
            <a:pathLst>
              <a:path w="3926670" h="1727254">
                <a:moveTo>
                  <a:pt x="0" y="0"/>
                </a:moveTo>
                <a:lnTo>
                  <a:pt x="3926670" y="0"/>
                </a:lnTo>
                <a:lnTo>
                  <a:pt x="3926670" y="1727253"/>
                </a:lnTo>
                <a:lnTo>
                  <a:pt x="0" y="172725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0" name="Freeform 20"/>
          <p:cNvSpPr/>
          <p:nvPr/>
        </p:nvSpPr>
        <p:spPr>
          <a:xfrm>
            <a:off x="10226842" y="2569017"/>
            <a:ext cx="1531292" cy="1289974"/>
          </a:xfrm>
          <a:custGeom>
            <a:avLst/>
            <a:gdLst/>
            <a:ahLst/>
            <a:cxnLst/>
            <a:rect l="l" t="t" r="r" b="b"/>
            <a:pathLst>
              <a:path w="1531292" h="1289974">
                <a:moveTo>
                  <a:pt x="0" y="0"/>
                </a:moveTo>
                <a:lnTo>
                  <a:pt x="1531292" y="0"/>
                </a:lnTo>
                <a:lnTo>
                  <a:pt x="1531292" y="1289974"/>
                </a:lnTo>
                <a:lnTo>
                  <a:pt x="0" y="128997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1" name="TextBox 21"/>
          <p:cNvSpPr txBox="1"/>
          <p:nvPr/>
        </p:nvSpPr>
        <p:spPr>
          <a:xfrm>
            <a:off x="9784170" y="4008917"/>
            <a:ext cx="2395476" cy="285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3"/>
              </a:lnSpc>
            </a:pPr>
            <a:r>
              <a:rPr lang="en-US" sz="1986" b="1">
                <a:solidFill>
                  <a:srgbClr val="318F89"/>
                </a:solidFill>
                <a:latin typeface="Lato Heavy"/>
                <a:ea typeface="Lato Heavy"/>
                <a:cs typeface="Lato Heavy"/>
                <a:sym typeface="Lato Heavy"/>
              </a:rPr>
              <a:t>DATA COLLECTION</a:t>
            </a:r>
          </a:p>
        </p:txBody>
      </p:sp>
      <p:sp>
        <p:nvSpPr>
          <p:cNvPr id="22" name="Freeform 22"/>
          <p:cNvSpPr/>
          <p:nvPr/>
        </p:nvSpPr>
        <p:spPr>
          <a:xfrm>
            <a:off x="12840976" y="3421712"/>
            <a:ext cx="667206" cy="655919"/>
          </a:xfrm>
          <a:custGeom>
            <a:avLst/>
            <a:gdLst/>
            <a:ahLst/>
            <a:cxnLst/>
            <a:rect l="l" t="t" r="r" b="b"/>
            <a:pathLst>
              <a:path w="667206" h="655919">
                <a:moveTo>
                  <a:pt x="0" y="0"/>
                </a:moveTo>
                <a:lnTo>
                  <a:pt x="667206" y="0"/>
                </a:lnTo>
                <a:lnTo>
                  <a:pt x="667206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3" name="Freeform 23"/>
          <p:cNvSpPr/>
          <p:nvPr/>
        </p:nvSpPr>
        <p:spPr>
          <a:xfrm>
            <a:off x="13278488" y="2995365"/>
            <a:ext cx="4145426" cy="1727254"/>
          </a:xfrm>
          <a:custGeom>
            <a:avLst/>
            <a:gdLst/>
            <a:ahLst/>
            <a:cxnLst/>
            <a:rect l="l" t="t" r="r" b="b"/>
            <a:pathLst>
              <a:path w="4145426" h="1727254">
                <a:moveTo>
                  <a:pt x="0" y="0"/>
                </a:moveTo>
                <a:lnTo>
                  <a:pt x="4145426" y="0"/>
                </a:lnTo>
                <a:lnTo>
                  <a:pt x="4145426" y="1727253"/>
                </a:lnTo>
                <a:lnTo>
                  <a:pt x="0" y="1727253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4" name="Freeform 24"/>
          <p:cNvSpPr/>
          <p:nvPr/>
        </p:nvSpPr>
        <p:spPr>
          <a:xfrm>
            <a:off x="14361330" y="2569017"/>
            <a:ext cx="1542230" cy="1289974"/>
          </a:xfrm>
          <a:custGeom>
            <a:avLst/>
            <a:gdLst/>
            <a:ahLst/>
            <a:cxnLst/>
            <a:rect l="l" t="t" r="r" b="b"/>
            <a:pathLst>
              <a:path w="1542230" h="1289974">
                <a:moveTo>
                  <a:pt x="0" y="0"/>
                </a:moveTo>
                <a:lnTo>
                  <a:pt x="1542230" y="0"/>
                </a:lnTo>
                <a:lnTo>
                  <a:pt x="1542230" y="1289974"/>
                </a:lnTo>
                <a:lnTo>
                  <a:pt x="0" y="1289974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5" name="TextBox 25"/>
          <p:cNvSpPr txBox="1"/>
          <p:nvPr/>
        </p:nvSpPr>
        <p:spPr>
          <a:xfrm>
            <a:off x="14151570" y="4008917"/>
            <a:ext cx="2022078" cy="285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3"/>
              </a:lnSpc>
            </a:pPr>
            <a:r>
              <a:rPr lang="en-US" sz="1986" b="1">
                <a:solidFill>
                  <a:srgbClr val="0B2E4D"/>
                </a:solidFill>
                <a:latin typeface="Lato Heavy"/>
                <a:ea typeface="Lato Heavy"/>
                <a:cs typeface="Lato Heavy"/>
                <a:sym typeface="Lato Heavy"/>
              </a:rPr>
              <a:t>DATA ANALYSIS</a:t>
            </a:r>
          </a:p>
        </p:txBody>
      </p:sp>
      <p:sp>
        <p:nvSpPr>
          <p:cNvPr id="26" name="Freeform 26"/>
          <p:cNvSpPr/>
          <p:nvPr/>
        </p:nvSpPr>
        <p:spPr>
          <a:xfrm>
            <a:off x="426574" y="4919394"/>
            <a:ext cx="3281340" cy="3224936"/>
          </a:xfrm>
          <a:custGeom>
            <a:avLst/>
            <a:gdLst/>
            <a:ahLst/>
            <a:cxnLst/>
            <a:rect l="l" t="t" r="r" b="b"/>
            <a:pathLst>
              <a:path w="3281340" h="3224936">
                <a:moveTo>
                  <a:pt x="0" y="0"/>
                </a:moveTo>
                <a:lnTo>
                  <a:pt x="3281340" y="0"/>
                </a:lnTo>
                <a:lnTo>
                  <a:pt x="3281340" y="3224936"/>
                </a:lnTo>
                <a:lnTo>
                  <a:pt x="0" y="3224936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7" name="Freeform 27"/>
          <p:cNvSpPr/>
          <p:nvPr/>
        </p:nvSpPr>
        <p:spPr>
          <a:xfrm>
            <a:off x="1739110" y="5138034"/>
            <a:ext cx="875024" cy="863627"/>
          </a:xfrm>
          <a:custGeom>
            <a:avLst/>
            <a:gdLst/>
            <a:ahLst/>
            <a:cxnLst/>
            <a:rect l="l" t="t" r="r" b="b"/>
            <a:pathLst>
              <a:path w="875024" h="863627">
                <a:moveTo>
                  <a:pt x="0" y="0"/>
                </a:moveTo>
                <a:lnTo>
                  <a:pt x="875024" y="0"/>
                </a:lnTo>
                <a:lnTo>
                  <a:pt x="875024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8" name="TextBox 28"/>
          <p:cNvSpPr txBox="1"/>
          <p:nvPr/>
        </p:nvSpPr>
        <p:spPr>
          <a:xfrm>
            <a:off x="1333748" y="6222860"/>
            <a:ext cx="1525528" cy="214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3"/>
              </a:lnSpc>
            </a:pPr>
            <a:r>
              <a:rPr lang="en-US" sz="1494" b="1">
                <a:solidFill>
                  <a:srgbClr val="318F89"/>
                </a:solidFill>
                <a:latin typeface="Lato Heavy"/>
                <a:ea typeface="Lato Heavy"/>
                <a:cs typeface="Lato Heavy"/>
                <a:sym typeface="Lato Heavy"/>
              </a:rPr>
              <a:t>STUDY SETTING</a:t>
            </a:r>
          </a:p>
        </p:txBody>
      </p:sp>
      <p:sp>
        <p:nvSpPr>
          <p:cNvPr id="29" name="Freeform 29"/>
          <p:cNvSpPr/>
          <p:nvPr/>
        </p:nvSpPr>
        <p:spPr>
          <a:xfrm>
            <a:off x="864086" y="6428009"/>
            <a:ext cx="2406316" cy="218640"/>
          </a:xfrm>
          <a:custGeom>
            <a:avLst/>
            <a:gdLst/>
            <a:ahLst/>
            <a:cxnLst/>
            <a:rect l="l" t="t" r="r" b="b"/>
            <a:pathLst>
              <a:path w="2406316" h="218640">
                <a:moveTo>
                  <a:pt x="0" y="0"/>
                </a:moveTo>
                <a:lnTo>
                  <a:pt x="2406316" y="0"/>
                </a:lnTo>
                <a:lnTo>
                  <a:pt x="2406316" y="218639"/>
                </a:lnTo>
                <a:lnTo>
                  <a:pt x="0" y="218639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0" name="TextBox 30"/>
          <p:cNvSpPr txBox="1"/>
          <p:nvPr/>
        </p:nvSpPr>
        <p:spPr>
          <a:xfrm>
            <a:off x="1002106" y="6691257"/>
            <a:ext cx="2184525" cy="757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2"/>
              </a:lnSpc>
            </a:pPr>
            <a:r>
              <a:rPr lang="en-US" sz="1617" b="1" dirty="0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Describe the location, context, and timeframe of the study.</a:t>
            </a:r>
          </a:p>
        </p:txBody>
      </p:sp>
      <p:sp>
        <p:nvSpPr>
          <p:cNvPr id="31" name="Freeform 31"/>
          <p:cNvSpPr/>
          <p:nvPr/>
        </p:nvSpPr>
        <p:spPr>
          <a:xfrm>
            <a:off x="3696976" y="4919394"/>
            <a:ext cx="3489158" cy="3224936"/>
          </a:xfrm>
          <a:custGeom>
            <a:avLst/>
            <a:gdLst/>
            <a:ahLst/>
            <a:cxnLst/>
            <a:rect l="l" t="t" r="r" b="b"/>
            <a:pathLst>
              <a:path w="3489158" h="3224936">
                <a:moveTo>
                  <a:pt x="0" y="0"/>
                </a:moveTo>
                <a:lnTo>
                  <a:pt x="3489158" y="0"/>
                </a:lnTo>
                <a:lnTo>
                  <a:pt x="3489158" y="3224936"/>
                </a:lnTo>
                <a:lnTo>
                  <a:pt x="0" y="3224936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2" name="Freeform 32"/>
          <p:cNvSpPr/>
          <p:nvPr/>
        </p:nvSpPr>
        <p:spPr>
          <a:xfrm>
            <a:off x="4998574" y="5138034"/>
            <a:ext cx="1104718" cy="863627"/>
          </a:xfrm>
          <a:custGeom>
            <a:avLst/>
            <a:gdLst/>
            <a:ahLst/>
            <a:cxnLst/>
            <a:rect l="l" t="t" r="r" b="b"/>
            <a:pathLst>
              <a:path w="1104718" h="863627">
                <a:moveTo>
                  <a:pt x="0" y="0"/>
                </a:moveTo>
                <a:lnTo>
                  <a:pt x="1104718" y="0"/>
                </a:lnTo>
                <a:lnTo>
                  <a:pt x="1104718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3" name="TextBox 33"/>
          <p:cNvSpPr txBox="1"/>
          <p:nvPr/>
        </p:nvSpPr>
        <p:spPr>
          <a:xfrm>
            <a:off x="4180993" y="6222860"/>
            <a:ext cx="2596348" cy="214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3"/>
              </a:lnSpc>
            </a:pPr>
            <a:r>
              <a:rPr lang="en-US" sz="1494" b="1">
                <a:solidFill>
                  <a:srgbClr val="318F89"/>
                </a:solidFill>
                <a:latin typeface="Lato Heavy"/>
                <a:ea typeface="Lato Heavy"/>
                <a:cs typeface="Lato Heavy"/>
                <a:sym typeface="Lato Heavy"/>
              </a:rPr>
              <a:t>POPULATION AND SAMPLE</a:t>
            </a:r>
          </a:p>
        </p:txBody>
      </p:sp>
      <p:sp>
        <p:nvSpPr>
          <p:cNvPr id="34" name="Freeform 34"/>
          <p:cNvSpPr/>
          <p:nvPr/>
        </p:nvSpPr>
        <p:spPr>
          <a:xfrm>
            <a:off x="4134488" y="6428009"/>
            <a:ext cx="2625072" cy="218640"/>
          </a:xfrm>
          <a:custGeom>
            <a:avLst/>
            <a:gdLst/>
            <a:ahLst/>
            <a:cxnLst/>
            <a:rect l="l" t="t" r="r" b="b"/>
            <a:pathLst>
              <a:path w="2625072" h="218640">
                <a:moveTo>
                  <a:pt x="0" y="0"/>
                </a:moveTo>
                <a:lnTo>
                  <a:pt x="2625072" y="0"/>
                </a:lnTo>
                <a:lnTo>
                  <a:pt x="2625072" y="218639"/>
                </a:lnTo>
                <a:lnTo>
                  <a:pt x="0" y="218639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5" name="TextBox 35"/>
          <p:cNvSpPr txBox="1"/>
          <p:nvPr/>
        </p:nvSpPr>
        <p:spPr>
          <a:xfrm>
            <a:off x="4219124" y="6691257"/>
            <a:ext cx="2520086" cy="1007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2"/>
              </a:lnSpc>
            </a:pPr>
            <a:r>
              <a:rPr lang="en-US" sz="1617" b="1" dirty="0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Define the target population and eligibility criteria. Specify the sample size and characteristics.</a:t>
            </a:r>
          </a:p>
        </p:txBody>
      </p:sp>
      <p:sp>
        <p:nvSpPr>
          <p:cNvPr id="36" name="Freeform 36"/>
          <p:cNvSpPr/>
          <p:nvPr/>
        </p:nvSpPr>
        <p:spPr>
          <a:xfrm>
            <a:off x="7393952" y="4919394"/>
            <a:ext cx="3281340" cy="3224936"/>
          </a:xfrm>
          <a:custGeom>
            <a:avLst/>
            <a:gdLst/>
            <a:ahLst/>
            <a:cxnLst/>
            <a:rect l="l" t="t" r="r" b="b"/>
            <a:pathLst>
              <a:path w="3281340" h="3224936">
                <a:moveTo>
                  <a:pt x="0" y="0"/>
                </a:moveTo>
                <a:lnTo>
                  <a:pt x="3281340" y="0"/>
                </a:lnTo>
                <a:lnTo>
                  <a:pt x="3281340" y="3224936"/>
                </a:lnTo>
                <a:lnTo>
                  <a:pt x="0" y="3224936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7" name="Freeform 37"/>
          <p:cNvSpPr/>
          <p:nvPr/>
        </p:nvSpPr>
        <p:spPr>
          <a:xfrm>
            <a:off x="8487732" y="5138034"/>
            <a:ext cx="1093780" cy="863627"/>
          </a:xfrm>
          <a:custGeom>
            <a:avLst/>
            <a:gdLst/>
            <a:ahLst/>
            <a:cxnLst/>
            <a:rect l="l" t="t" r="r" b="b"/>
            <a:pathLst>
              <a:path w="1093780" h="863627">
                <a:moveTo>
                  <a:pt x="0" y="0"/>
                </a:moveTo>
                <a:lnTo>
                  <a:pt x="1093780" y="0"/>
                </a:lnTo>
                <a:lnTo>
                  <a:pt x="1093780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24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8" name="TextBox 38"/>
          <p:cNvSpPr txBox="1"/>
          <p:nvPr/>
        </p:nvSpPr>
        <p:spPr>
          <a:xfrm>
            <a:off x="7893024" y="6222860"/>
            <a:ext cx="2223704" cy="214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3"/>
              </a:lnSpc>
            </a:pPr>
            <a:r>
              <a:rPr lang="en-US" sz="1494" b="1">
                <a:solidFill>
                  <a:srgbClr val="318F89"/>
                </a:solidFill>
                <a:latin typeface="Lato Heavy"/>
                <a:ea typeface="Lato Heavy"/>
                <a:cs typeface="Lato Heavy"/>
                <a:sym typeface="Lato Heavy"/>
              </a:rPr>
              <a:t>SAMPLING TECHNIQUE</a:t>
            </a:r>
          </a:p>
        </p:txBody>
      </p:sp>
      <p:sp>
        <p:nvSpPr>
          <p:cNvPr id="39" name="Freeform 39"/>
          <p:cNvSpPr/>
          <p:nvPr/>
        </p:nvSpPr>
        <p:spPr>
          <a:xfrm>
            <a:off x="7831464" y="6428009"/>
            <a:ext cx="2406316" cy="218640"/>
          </a:xfrm>
          <a:custGeom>
            <a:avLst/>
            <a:gdLst/>
            <a:ahLst/>
            <a:cxnLst/>
            <a:rect l="l" t="t" r="r" b="b"/>
            <a:pathLst>
              <a:path w="2406316" h="218640">
                <a:moveTo>
                  <a:pt x="0" y="0"/>
                </a:moveTo>
                <a:lnTo>
                  <a:pt x="2406316" y="0"/>
                </a:lnTo>
                <a:lnTo>
                  <a:pt x="2406316" y="218639"/>
                </a:lnTo>
                <a:lnTo>
                  <a:pt x="0" y="218639"/>
                </a:lnTo>
                <a:lnTo>
                  <a:pt x="0" y="0"/>
                </a:lnTo>
                <a:close/>
              </a:path>
            </a:pathLst>
          </a:custGeom>
          <a:blipFill>
            <a:blip r:embed="rId25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0" name="TextBox 40"/>
          <p:cNvSpPr txBox="1"/>
          <p:nvPr/>
        </p:nvSpPr>
        <p:spPr>
          <a:xfrm>
            <a:off x="8033667" y="6691257"/>
            <a:ext cx="1922592" cy="1007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2"/>
              </a:lnSpc>
            </a:pPr>
            <a:r>
              <a:rPr lang="en-US" sz="1617" b="1" dirty="0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Explain the sampling approach used to select participants or records.</a:t>
            </a:r>
          </a:p>
        </p:txBody>
      </p:sp>
      <p:sp>
        <p:nvSpPr>
          <p:cNvPr id="41" name="Freeform 41"/>
          <p:cNvSpPr/>
          <p:nvPr/>
        </p:nvSpPr>
        <p:spPr>
          <a:xfrm>
            <a:off x="10664354" y="4919394"/>
            <a:ext cx="3489158" cy="3224936"/>
          </a:xfrm>
          <a:custGeom>
            <a:avLst/>
            <a:gdLst/>
            <a:ahLst/>
            <a:cxnLst/>
            <a:rect l="l" t="t" r="r" b="b"/>
            <a:pathLst>
              <a:path w="3489158" h="3224936">
                <a:moveTo>
                  <a:pt x="0" y="0"/>
                </a:moveTo>
                <a:lnTo>
                  <a:pt x="3489158" y="0"/>
                </a:lnTo>
                <a:lnTo>
                  <a:pt x="3489158" y="3224936"/>
                </a:lnTo>
                <a:lnTo>
                  <a:pt x="0" y="3224936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2" name="Freeform 42"/>
          <p:cNvSpPr/>
          <p:nvPr/>
        </p:nvSpPr>
        <p:spPr>
          <a:xfrm>
            <a:off x="11965952" y="5138034"/>
            <a:ext cx="885962" cy="863627"/>
          </a:xfrm>
          <a:custGeom>
            <a:avLst/>
            <a:gdLst/>
            <a:ahLst/>
            <a:cxnLst/>
            <a:rect l="l" t="t" r="r" b="b"/>
            <a:pathLst>
              <a:path w="885962" h="863627">
                <a:moveTo>
                  <a:pt x="0" y="0"/>
                </a:moveTo>
                <a:lnTo>
                  <a:pt x="885962" y="0"/>
                </a:lnTo>
                <a:lnTo>
                  <a:pt x="885962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3" name="TextBox 43"/>
          <p:cNvSpPr txBox="1"/>
          <p:nvPr/>
        </p:nvSpPr>
        <p:spPr>
          <a:xfrm>
            <a:off x="11479501" y="6222860"/>
            <a:ext cx="1832133" cy="214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3"/>
              </a:lnSpc>
            </a:pPr>
            <a:r>
              <a:rPr lang="en-US" sz="1494" b="1">
                <a:solidFill>
                  <a:srgbClr val="318F89"/>
                </a:solidFill>
                <a:latin typeface="Lato Heavy"/>
                <a:ea typeface="Lato Heavy"/>
                <a:cs typeface="Lato Heavy"/>
                <a:sym typeface="Lato Heavy"/>
              </a:rPr>
              <a:t>DATA COLLECTION</a:t>
            </a:r>
          </a:p>
        </p:txBody>
      </p:sp>
      <p:sp>
        <p:nvSpPr>
          <p:cNvPr id="44" name="Freeform 44"/>
          <p:cNvSpPr/>
          <p:nvPr/>
        </p:nvSpPr>
        <p:spPr>
          <a:xfrm>
            <a:off x="11101866" y="6428009"/>
            <a:ext cx="2614134" cy="218640"/>
          </a:xfrm>
          <a:custGeom>
            <a:avLst/>
            <a:gdLst/>
            <a:ahLst/>
            <a:cxnLst/>
            <a:rect l="l" t="t" r="r" b="b"/>
            <a:pathLst>
              <a:path w="2614134" h="218640">
                <a:moveTo>
                  <a:pt x="0" y="0"/>
                </a:moveTo>
                <a:lnTo>
                  <a:pt x="2614134" y="0"/>
                </a:lnTo>
                <a:lnTo>
                  <a:pt x="2614134" y="218639"/>
                </a:lnTo>
                <a:lnTo>
                  <a:pt x="0" y="218639"/>
                </a:lnTo>
                <a:lnTo>
                  <a:pt x="0" y="0"/>
                </a:lnTo>
                <a:close/>
              </a:path>
            </a:pathLst>
          </a:custGeom>
          <a:blipFill>
            <a:blip r:embed="rId28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5" name="TextBox 45"/>
          <p:cNvSpPr txBox="1"/>
          <p:nvPr/>
        </p:nvSpPr>
        <p:spPr>
          <a:xfrm>
            <a:off x="11390843" y="6691257"/>
            <a:ext cx="2009448" cy="10076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2"/>
              </a:lnSpc>
            </a:pPr>
            <a:r>
              <a:rPr lang="en-US" sz="1617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Identify data sources, tools or instruments, and collection procedures.</a:t>
            </a:r>
          </a:p>
        </p:txBody>
      </p:sp>
      <p:sp>
        <p:nvSpPr>
          <p:cNvPr id="46" name="Freeform 46"/>
          <p:cNvSpPr/>
          <p:nvPr/>
        </p:nvSpPr>
        <p:spPr>
          <a:xfrm>
            <a:off x="14142574" y="4919394"/>
            <a:ext cx="3500096" cy="3224936"/>
          </a:xfrm>
          <a:custGeom>
            <a:avLst/>
            <a:gdLst/>
            <a:ahLst/>
            <a:cxnLst/>
            <a:rect l="l" t="t" r="r" b="b"/>
            <a:pathLst>
              <a:path w="3500096" h="3224936">
                <a:moveTo>
                  <a:pt x="0" y="0"/>
                </a:moveTo>
                <a:lnTo>
                  <a:pt x="3500096" y="0"/>
                </a:lnTo>
                <a:lnTo>
                  <a:pt x="3500096" y="3224936"/>
                </a:lnTo>
                <a:lnTo>
                  <a:pt x="0" y="3224936"/>
                </a:lnTo>
                <a:lnTo>
                  <a:pt x="0" y="0"/>
                </a:lnTo>
                <a:close/>
              </a:path>
            </a:pathLst>
          </a:custGeom>
          <a:blipFill>
            <a:blip r:embed="rId29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7" name="Freeform 47"/>
          <p:cNvSpPr/>
          <p:nvPr/>
        </p:nvSpPr>
        <p:spPr>
          <a:xfrm>
            <a:off x="15236354" y="5138034"/>
            <a:ext cx="1093780" cy="863627"/>
          </a:xfrm>
          <a:custGeom>
            <a:avLst/>
            <a:gdLst/>
            <a:ahLst/>
            <a:cxnLst/>
            <a:rect l="l" t="t" r="r" b="b"/>
            <a:pathLst>
              <a:path w="1093780" h="863627">
                <a:moveTo>
                  <a:pt x="0" y="0"/>
                </a:moveTo>
                <a:lnTo>
                  <a:pt x="1093780" y="0"/>
                </a:lnTo>
                <a:lnTo>
                  <a:pt x="1093780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30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8" name="TextBox 48"/>
          <p:cNvSpPr txBox="1"/>
          <p:nvPr/>
        </p:nvSpPr>
        <p:spPr>
          <a:xfrm>
            <a:off x="15040310" y="6222860"/>
            <a:ext cx="1546547" cy="214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3"/>
              </a:lnSpc>
            </a:pPr>
            <a:r>
              <a:rPr lang="en-US" sz="1494" b="1">
                <a:solidFill>
                  <a:srgbClr val="318F89"/>
                </a:solidFill>
                <a:latin typeface="Lato Heavy"/>
                <a:ea typeface="Lato Heavy"/>
                <a:cs typeface="Lato Heavy"/>
                <a:sym typeface="Lato Heavy"/>
              </a:rPr>
              <a:t>DATA ANALYSIS</a:t>
            </a:r>
          </a:p>
        </p:txBody>
      </p:sp>
      <p:sp>
        <p:nvSpPr>
          <p:cNvPr id="49" name="Freeform 49"/>
          <p:cNvSpPr/>
          <p:nvPr/>
        </p:nvSpPr>
        <p:spPr>
          <a:xfrm>
            <a:off x="14580086" y="6428009"/>
            <a:ext cx="2625072" cy="218640"/>
          </a:xfrm>
          <a:custGeom>
            <a:avLst/>
            <a:gdLst/>
            <a:ahLst/>
            <a:cxnLst/>
            <a:rect l="l" t="t" r="r" b="b"/>
            <a:pathLst>
              <a:path w="2625072" h="218640">
                <a:moveTo>
                  <a:pt x="0" y="0"/>
                </a:moveTo>
                <a:lnTo>
                  <a:pt x="2625072" y="0"/>
                </a:lnTo>
                <a:lnTo>
                  <a:pt x="2625072" y="218639"/>
                </a:lnTo>
                <a:lnTo>
                  <a:pt x="0" y="218639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50" name="TextBox 50"/>
          <p:cNvSpPr txBox="1"/>
          <p:nvPr/>
        </p:nvSpPr>
        <p:spPr>
          <a:xfrm>
            <a:off x="14602639" y="6700604"/>
            <a:ext cx="2437427" cy="749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10"/>
              </a:lnSpc>
            </a:pPr>
            <a:r>
              <a:rPr lang="en-US" sz="1546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State the analysis methods or frameworks used</a:t>
            </a:r>
          </a:p>
          <a:p>
            <a:pPr algn="ctr">
              <a:lnSpc>
                <a:spcPts val="2010"/>
              </a:lnSpc>
            </a:pPr>
            <a:r>
              <a:rPr lang="en-US" sz="1546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to interpret the data.</a:t>
            </a:r>
          </a:p>
        </p:txBody>
      </p:sp>
      <p:sp>
        <p:nvSpPr>
          <p:cNvPr id="51" name="Freeform 51"/>
          <p:cNvSpPr/>
          <p:nvPr/>
        </p:nvSpPr>
        <p:spPr>
          <a:xfrm>
            <a:off x="426574" y="7925691"/>
            <a:ext cx="17216096" cy="1289974"/>
          </a:xfrm>
          <a:custGeom>
            <a:avLst/>
            <a:gdLst/>
            <a:ahLst/>
            <a:cxnLst/>
            <a:rect l="l" t="t" r="r" b="b"/>
            <a:pathLst>
              <a:path w="17216096" h="1289974">
                <a:moveTo>
                  <a:pt x="0" y="0"/>
                </a:moveTo>
                <a:lnTo>
                  <a:pt x="17216096" y="0"/>
                </a:lnTo>
                <a:lnTo>
                  <a:pt x="17216096" y="1289974"/>
                </a:lnTo>
                <a:lnTo>
                  <a:pt x="0" y="1289974"/>
                </a:lnTo>
                <a:lnTo>
                  <a:pt x="0" y="0"/>
                </a:lnTo>
                <a:close/>
              </a:path>
            </a:pathLst>
          </a:custGeom>
          <a:blipFill>
            <a:blip r:embed="rId32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52" name="Freeform 52"/>
          <p:cNvSpPr/>
          <p:nvPr/>
        </p:nvSpPr>
        <p:spPr>
          <a:xfrm>
            <a:off x="1957866" y="8133399"/>
            <a:ext cx="1093780" cy="1082267"/>
          </a:xfrm>
          <a:custGeom>
            <a:avLst/>
            <a:gdLst/>
            <a:ahLst/>
            <a:cxnLst/>
            <a:rect l="l" t="t" r="r" b="b"/>
            <a:pathLst>
              <a:path w="1093780" h="1082267">
                <a:moveTo>
                  <a:pt x="0" y="0"/>
                </a:moveTo>
                <a:lnTo>
                  <a:pt x="1093780" y="0"/>
                </a:lnTo>
                <a:lnTo>
                  <a:pt x="1093780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33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53" name="TextBox 53"/>
          <p:cNvSpPr txBox="1"/>
          <p:nvPr/>
        </p:nvSpPr>
        <p:spPr>
          <a:xfrm>
            <a:off x="3100024" y="8346439"/>
            <a:ext cx="11466318" cy="571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83"/>
              </a:lnSpc>
            </a:pPr>
            <a:r>
              <a:rPr lang="en-US" sz="1986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This framework is adaptable to </a:t>
            </a:r>
            <a:r>
              <a:rPr lang="en-US" sz="1986" b="1">
                <a:solidFill>
                  <a:srgbClr val="318F89"/>
                </a:solidFill>
                <a:latin typeface="Lato Heavy"/>
                <a:ea typeface="Lato Heavy"/>
                <a:cs typeface="Lato Heavy"/>
                <a:sym typeface="Lato Heavy"/>
              </a:rPr>
              <a:t>systematic reviews, qualitative studies, mixed methods approaches,</a:t>
            </a:r>
            <a:r>
              <a:rPr lang="en-US" sz="1986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 and </a:t>
            </a:r>
            <a:r>
              <a:rPr lang="en-US" sz="1986" b="1">
                <a:solidFill>
                  <a:srgbClr val="318F89"/>
                </a:solidFill>
                <a:latin typeface="Lato Heavy"/>
                <a:ea typeface="Lato Heavy"/>
                <a:cs typeface="Lato Heavy"/>
                <a:sym typeface="Lato Heavy"/>
              </a:rPr>
              <a:t>implementation research.</a:t>
            </a:r>
          </a:p>
        </p:txBody>
      </p:sp>
      <p:sp>
        <p:nvSpPr>
          <p:cNvPr id="54" name="Freeform 54"/>
          <p:cNvSpPr/>
          <p:nvPr/>
        </p:nvSpPr>
        <p:spPr>
          <a:xfrm>
            <a:off x="0" y="9204733"/>
            <a:ext cx="18288000" cy="1082267"/>
          </a:xfrm>
          <a:custGeom>
            <a:avLst/>
            <a:gdLst/>
            <a:ahLst/>
            <a:cxnLst/>
            <a:rect l="l" t="t" r="r" b="b"/>
            <a:pathLst>
              <a:path w="18288000" h="1082267">
                <a:moveTo>
                  <a:pt x="0" y="0"/>
                </a:moveTo>
                <a:lnTo>
                  <a:pt x="18288000" y="0"/>
                </a:lnTo>
                <a:lnTo>
                  <a:pt x="18288000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34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55" name="Freeform 55"/>
          <p:cNvSpPr/>
          <p:nvPr/>
        </p:nvSpPr>
        <p:spPr>
          <a:xfrm>
            <a:off x="2603196" y="9642013"/>
            <a:ext cx="229694" cy="437279"/>
          </a:xfrm>
          <a:custGeom>
            <a:avLst/>
            <a:gdLst/>
            <a:ahLst/>
            <a:cxnLst/>
            <a:rect l="l" t="t" r="r" b="b"/>
            <a:pathLst>
              <a:path w="229694" h="437279">
                <a:moveTo>
                  <a:pt x="0" y="0"/>
                </a:moveTo>
                <a:lnTo>
                  <a:pt x="229694" y="0"/>
                </a:lnTo>
                <a:lnTo>
                  <a:pt x="229694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35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56" name="TextBox 56"/>
          <p:cNvSpPr txBox="1"/>
          <p:nvPr/>
        </p:nvSpPr>
        <p:spPr>
          <a:xfrm>
            <a:off x="2870718" y="9707450"/>
            <a:ext cx="2250058" cy="2415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40"/>
              </a:lnSpc>
            </a:pPr>
            <a:r>
              <a:rPr lang="en-US" sz="1617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ONLINE CONFERENCE</a:t>
            </a:r>
          </a:p>
        </p:txBody>
      </p:sp>
      <p:sp>
        <p:nvSpPr>
          <p:cNvPr id="57" name="Freeform 57"/>
          <p:cNvSpPr/>
          <p:nvPr/>
        </p:nvSpPr>
        <p:spPr>
          <a:xfrm>
            <a:off x="4998574" y="9642013"/>
            <a:ext cx="229694" cy="437279"/>
          </a:xfrm>
          <a:custGeom>
            <a:avLst/>
            <a:gdLst/>
            <a:ahLst/>
            <a:cxnLst/>
            <a:rect l="l" t="t" r="r" b="b"/>
            <a:pathLst>
              <a:path w="229694" h="437279">
                <a:moveTo>
                  <a:pt x="0" y="0"/>
                </a:moveTo>
                <a:lnTo>
                  <a:pt x="229694" y="0"/>
                </a:lnTo>
                <a:lnTo>
                  <a:pt x="229694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36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58" name="TextBox 58"/>
          <p:cNvSpPr txBox="1"/>
          <p:nvPr/>
        </p:nvSpPr>
        <p:spPr>
          <a:xfrm>
            <a:off x="5318131" y="9707450"/>
            <a:ext cx="3968146" cy="730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40"/>
              </a:lnSpc>
            </a:pPr>
            <a:r>
              <a:rPr lang="en-US" sz="1617" b="1" dirty="0">
                <a:solidFill>
                  <a:srgbClr val="C29642"/>
                </a:solidFill>
                <a:latin typeface="Lato Bold"/>
                <a:ea typeface="Lato Bold"/>
                <a:cs typeface="Lato Bold"/>
                <a:sym typeface="Lato Bold"/>
              </a:rPr>
              <a:t>Organized by:</a:t>
            </a:r>
            <a:r>
              <a:rPr lang="en-US" sz="1617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GB" sz="1617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Doctoral Program in Public Health, </a:t>
            </a:r>
            <a:r>
              <a:rPr lang="en-GB" sz="1617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Institut</a:t>
            </a:r>
            <a:r>
              <a:rPr lang="en-GB" sz="1617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Kesehatan Deli </a:t>
            </a:r>
            <a:r>
              <a:rPr lang="en-GB" sz="1617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Husada</a:t>
            </a:r>
            <a:r>
              <a:rPr lang="en-GB" sz="1617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GB" sz="1617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Delitua</a:t>
            </a:r>
            <a:endParaRPr lang="en-US" sz="1617" b="1" dirty="0">
              <a:solidFill>
                <a:srgbClr val="FFFFFF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59" name="Freeform 59"/>
          <p:cNvSpPr/>
          <p:nvPr/>
        </p:nvSpPr>
        <p:spPr>
          <a:xfrm>
            <a:off x="12403464" y="9642013"/>
            <a:ext cx="448450" cy="437279"/>
          </a:xfrm>
          <a:custGeom>
            <a:avLst/>
            <a:gdLst/>
            <a:ahLst/>
            <a:cxnLst/>
            <a:rect l="l" t="t" r="r" b="b"/>
            <a:pathLst>
              <a:path w="448450" h="437279">
                <a:moveTo>
                  <a:pt x="0" y="0"/>
                </a:moveTo>
                <a:lnTo>
                  <a:pt x="448450" y="0"/>
                </a:lnTo>
                <a:lnTo>
                  <a:pt x="448450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37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60" name="TextBox 60"/>
          <p:cNvSpPr txBox="1"/>
          <p:nvPr/>
        </p:nvSpPr>
        <p:spPr>
          <a:xfrm>
            <a:off x="12707956" y="9707450"/>
            <a:ext cx="4363777" cy="2415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40"/>
              </a:lnSpc>
            </a:pPr>
            <a:r>
              <a:rPr lang="en-US" sz="1617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Advancing Science, Empowering Communities</a:t>
            </a:r>
          </a:p>
        </p:txBody>
      </p:sp>
      <p:sp>
        <p:nvSpPr>
          <p:cNvPr id="61" name="Freeform 61"/>
          <p:cNvSpPr/>
          <p:nvPr/>
        </p:nvSpPr>
        <p:spPr>
          <a:xfrm>
            <a:off x="17194220" y="9204733"/>
            <a:ext cx="885962" cy="1082267"/>
          </a:xfrm>
          <a:custGeom>
            <a:avLst/>
            <a:gdLst/>
            <a:ahLst/>
            <a:cxnLst/>
            <a:rect l="l" t="t" r="r" b="b"/>
            <a:pathLst>
              <a:path w="885962" h="1082267">
                <a:moveTo>
                  <a:pt x="0" y="0"/>
                </a:moveTo>
                <a:lnTo>
                  <a:pt x="885962" y="0"/>
                </a:lnTo>
                <a:lnTo>
                  <a:pt x="885962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38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62" name="TextBox 62"/>
          <p:cNvSpPr txBox="1"/>
          <p:nvPr/>
        </p:nvSpPr>
        <p:spPr>
          <a:xfrm>
            <a:off x="542569" y="9707450"/>
            <a:ext cx="2000170" cy="2415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40"/>
              </a:lnSpc>
            </a:pPr>
            <a:r>
              <a:rPr lang="en-US" sz="1617" b="1">
                <a:solidFill>
                  <a:srgbClr val="C29642"/>
                </a:solidFill>
                <a:latin typeface="Lato Bold"/>
                <a:ea typeface="Lato Bold"/>
                <a:cs typeface="Lato Bold"/>
                <a:sym typeface="Lato Bold"/>
              </a:rPr>
              <a:t>January 12–13, 2027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11021883" y="9707450"/>
            <a:ext cx="1521111" cy="2415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40"/>
              </a:lnSpc>
            </a:pPr>
            <a:r>
              <a:rPr lang="en-US" sz="1617" b="1">
                <a:solidFill>
                  <a:srgbClr val="C29642"/>
                </a:solidFill>
                <a:latin typeface="Lato Bold"/>
                <a:ea typeface="Lato Bold"/>
                <a:cs typeface="Lato Bold"/>
                <a:sym typeface="Lato Bold"/>
              </a:rPr>
              <a:t>DELI ICAS 2027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17464590" y="9556842"/>
            <a:ext cx="182173" cy="348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4"/>
              </a:lnSpc>
            </a:pPr>
            <a:r>
              <a:rPr lang="en-US" sz="2311" b="1" spc="46">
                <a:solidFill>
                  <a:srgbClr val="0B2E4D"/>
                </a:solidFill>
                <a:latin typeface="Lato Bold"/>
                <a:ea typeface="Lato Bold"/>
                <a:cs typeface="Lato Bold"/>
                <a:sym typeface="Lato Bold"/>
              </a:rPr>
              <a:t>4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ED96A060-9B65-9BD3-7299-003EA9D04108}"/>
              </a:ext>
            </a:extLst>
          </p:cNvPr>
          <p:cNvGrpSpPr/>
          <p:nvPr/>
        </p:nvGrpSpPr>
        <p:grpSpPr>
          <a:xfrm>
            <a:off x="9362756" y="235819"/>
            <a:ext cx="3051646" cy="1261863"/>
            <a:chOff x="1" y="0"/>
            <a:chExt cx="3445220" cy="1375765"/>
          </a:xfrm>
        </p:grpSpPr>
        <p:sp>
          <p:nvSpPr>
            <p:cNvPr id="67" name="Freeform 22">
              <a:extLst>
                <a:ext uri="{FF2B5EF4-FFF2-40B4-BE49-F238E27FC236}">
                  <a16:creationId xmlns:a16="http://schemas.microsoft.com/office/drawing/2014/main" id="{26750110-E1A5-A395-4DF0-5854A4FD8C35}"/>
                </a:ext>
              </a:extLst>
            </p:cNvPr>
            <p:cNvSpPr/>
            <p:nvPr/>
          </p:nvSpPr>
          <p:spPr>
            <a:xfrm>
              <a:off x="1" y="0"/>
              <a:ext cx="1054711" cy="1063487"/>
            </a:xfrm>
            <a:custGeom>
              <a:avLst/>
              <a:gdLst/>
              <a:ahLst/>
              <a:cxnLst/>
              <a:rect l="l" t="t" r="r" b="b"/>
              <a:pathLst>
                <a:path w="1614206" h="1614206">
                  <a:moveTo>
                    <a:pt x="0" y="0"/>
                  </a:moveTo>
                  <a:lnTo>
                    <a:pt x="1614206" y="0"/>
                  </a:lnTo>
                  <a:lnTo>
                    <a:pt x="1614206" y="1614206"/>
                  </a:lnTo>
                  <a:lnTo>
                    <a:pt x="0" y="16142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9"/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D"/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78D60F71-6099-A080-066B-18CF73615897}"/>
                </a:ext>
              </a:extLst>
            </p:cNvPr>
            <p:cNvGrpSpPr/>
            <p:nvPr/>
          </p:nvGrpSpPr>
          <p:grpSpPr>
            <a:xfrm>
              <a:off x="1132624" y="122829"/>
              <a:ext cx="587988" cy="1252936"/>
              <a:chOff x="-156526" y="-46938"/>
              <a:chExt cx="187270" cy="399050"/>
            </a:xfrm>
          </p:grpSpPr>
          <p:sp>
            <p:nvSpPr>
              <p:cNvPr id="71" name="Freeform 24">
                <a:extLst>
                  <a:ext uri="{FF2B5EF4-FFF2-40B4-BE49-F238E27FC236}">
                    <a16:creationId xmlns:a16="http://schemas.microsoft.com/office/drawing/2014/main" id="{6E9042B0-6380-907D-7045-8532AC9BFC07}"/>
                  </a:ext>
                </a:extLst>
              </p:cNvPr>
              <p:cNvSpPr/>
              <p:nvPr/>
            </p:nvSpPr>
            <p:spPr>
              <a:xfrm>
                <a:off x="-156526" y="-46938"/>
                <a:ext cx="19415" cy="274350"/>
              </a:xfrm>
              <a:custGeom>
                <a:avLst/>
                <a:gdLst/>
                <a:ahLst/>
                <a:cxnLst/>
                <a:rect l="l" t="t" r="r" b="b"/>
                <a:pathLst>
                  <a:path w="30744" h="352112">
                    <a:moveTo>
                      <a:pt x="0" y="0"/>
                    </a:moveTo>
                    <a:lnTo>
                      <a:pt x="30744" y="0"/>
                    </a:lnTo>
                    <a:lnTo>
                      <a:pt x="30744" y="352112"/>
                    </a:lnTo>
                    <a:lnTo>
                      <a:pt x="0" y="35211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ID"/>
              </a:p>
            </p:txBody>
          </p:sp>
          <p:sp>
            <p:nvSpPr>
              <p:cNvPr id="72" name="TextBox 25">
                <a:extLst>
                  <a:ext uri="{FF2B5EF4-FFF2-40B4-BE49-F238E27FC236}">
                    <a16:creationId xmlns:a16="http://schemas.microsoft.com/office/drawing/2014/main" id="{016B960C-F1B5-714B-A2E7-2A9165B34036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30744" cy="390212"/>
              </a:xfrm>
              <a:prstGeom prst="rect">
                <a:avLst/>
              </a:prstGeom>
            </p:spPr>
            <p:txBody>
              <a:bodyPr lIns="40512" tIns="40512" rIns="40512" bIns="40512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69" name="TextBox 26">
              <a:extLst>
                <a:ext uri="{FF2B5EF4-FFF2-40B4-BE49-F238E27FC236}">
                  <a16:creationId xmlns:a16="http://schemas.microsoft.com/office/drawing/2014/main" id="{5FC6EC5E-9416-1EC9-68BB-2427E654EE84}"/>
                </a:ext>
              </a:extLst>
            </p:cNvPr>
            <p:cNvSpPr txBox="1"/>
            <p:nvPr/>
          </p:nvSpPr>
          <p:spPr>
            <a:xfrm>
              <a:off x="1033374" y="76255"/>
              <a:ext cx="2411847" cy="6990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085"/>
                </a:lnSpc>
              </a:pPr>
              <a:r>
                <a:rPr lang="en-US" sz="1400" b="1" dirty="0" err="1">
                  <a:latin typeface="Open Sans Bold"/>
                  <a:ea typeface="Open Sans Bold"/>
                  <a:cs typeface="Open Sans Bold"/>
                  <a:sym typeface="Open Sans Bold"/>
                </a:rPr>
                <a:t>Institut</a:t>
              </a:r>
              <a:r>
                <a:rPr lang="en-US" sz="1400" b="1" dirty="0">
                  <a:latin typeface="Open Sans Bold"/>
                  <a:ea typeface="Open Sans Bold"/>
                  <a:cs typeface="Open Sans Bold"/>
                  <a:sym typeface="Open Sans Bold"/>
                </a:rPr>
                <a:t> Kesehatan Deli </a:t>
              </a:r>
              <a:r>
                <a:rPr lang="en-US" sz="1400" b="1" dirty="0" err="1">
                  <a:latin typeface="Open Sans Bold"/>
                  <a:ea typeface="Open Sans Bold"/>
                  <a:cs typeface="Open Sans Bold"/>
                  <a:sym typeface="Open Sans Bold"/>
                </a:rPr>
                <a:t>Husada</a:t>
              </a:r>
              <a:r>
                <a:rPr lang="en-US" sz="1400" b="1" dirty="0"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1400" b="1" dirty="0" err="1">
                  <a:latin typeface="Open Sans Bold"/>
                  <a:ea typeface="Open Sans Bold"/>
                  <a:cs typeface="Open Sans Bold"/>
                  <a:sym typeface="Open Sans Bold"/>
                </a:rPr>
                <a:t>Delitua</a:t>
              </a:r>
              <a:endParaRPr lang="en-US" sz="1400" b="1" dirty="0">
                <a:latin typeface="Open Sans Bold"/>
                <a:ea typeface="Open Sans Bold"/>
                <a:cs typeface="Open Sans Bold"/>
                <a:sym typeface="Open Sans Bold"/>
              </a:endParaRPr>
            </a:p>
          </p:txBody>
        </p:sp>
        <p:sp>
          <p:nvSpPr>
            <p:cNvPr id="70" name="TextBox 28">
              <a:extLst>
                <a:ext uri="{FF2B5EF4-FFF2-40B4-BE49-F238E27FC236}">
                  <a16:creationId xmlns:a16="http://schemas.microsoft.com/office/drawing/2014/main" id="{F68ADCCA-62F9-AF07-4090-8CC4949AFC34}"/>
                </a:ext>
              </a:extLst>
            </p:cNvPr>
            <p:cNvSpPr txBox="1"/>
            <p:nvPr/>
          </p:nvSpPr>
          <p:spPr>
            <a:xfrm>
              <a:off x="1198313" y="287590"/>
              <a:ext cx="1877161" cy="53151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3300"/>
                </a:lnSpc>
              </a:pPr>
              <a:endParaRPr lang="en-US" sz="2400" b="1" dirty="0">
                <a:latin typeface="Canva Sans Bold"/>
                <a:ea typeface="Canva Sans Bold"/>
                <a:cs typeface="Canva Sans Bold"/>
                <a:sym typeface="Canva Sans Bold"/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6E3AF2D-AC05-78BA-10B2-C18D04802282}"/>
              </a:ext>
            </a:extLst>
          </p:cNvPr>
          <p:cNvGrpSpPr/>
          <p:nvPr/>
        </p:nvGrpSpPr>
        <p:grpSpPr>
          <a:xfrm>
            <a:off x="13162003" y="272731"/>
            <a:ext cx="3518536" cy="1026029"/>
            <a:chOff x="207007" y="228612"/>
            <a:chExt cx="5172604" cy="1368041"/>
          </a:xfrm>
        </p:grpSpPr>
        <p:sp>
          <p:nvSpPr>
            <p:cNvPr id="74" name="Freeform 19">
              <a:extLst>
                <a:ext uri="{FF2B5EF4-FFF2-40B4-BE49-F238E27FC236}">
                  <a16:creationId xmlns:a16="http://schemas.microsoft.com/office/drawing/2014/main" id="{A1612265-F000-348C-C8AA-2DCE99B0CF5A}"/>
                </a:ext>
              </a:extLst>
            </p:cNvPr>
            <p:cNvSpPr/>
            <p:nvPr/>
          </p:nvSpPr>
          <p:spPr>
            <a:xfrm>
              <a:off x="207007" y="228612"/>
              <a:ext cx="1084143" cy="1063488"/>
            </a:xfrm>
            <a:custGeom>
              <a:avLst/>
              <a:gdLst/>
              <a:ahLst/>
              <a:cxnLst/>
              <a:rect l="l" t="t" r="r" b="b"/>
              <a:pathLst>
                <a:path w="1478695" h="1478695">
                  <a:moveTo>
                    <a:pt x="0" y="0"/>
                  </a:moveTo>
                  <a:lnTo>
                    <a:pt x="1478695" y="0"/>
                  </a:lnTo>
                  <a:lnTo>
                    <a:pt x="1478695" y="1478695"/>
                  </a:lnTo>
                  <a:lnTo>
                    <a:pt x="0" y="14786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0"/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D"/>
            </a:p>
          </p:txBody>
        </p:sp>
        <p:sp>
          <p:nvSpPr>
            <p:cNvPr id="75" name="TextBox 20">
              <a:extLst>
                <a:ext uri="{FF2B5EF4-FFF2-40B4-BE49-F238E27FC236}">
                  <a16:creationId xmlns:a16="http://schemas.microsoft.com/office/drawing/2014/main" id="{ACBAECF4-B026-1930-65CF-69E0EF33A6E3}"/>
                </a:ext>
              </a:extLst>
            </p:cNvPr>
            <p:cNvSpPr txBox="1"/>
            <p:nvPr/>
          </p:nvSpPr>
          <p:spPr>
            <a:xfrm>
              <a:off x="1389926" y="235253"/>
              <a:ext cx="3989685" cy="136140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2515"/>
                </a:lnSpc>
              </a:pPr>
              <a:r>
                <a:rPr lang="en-US" sz="2800" b="1" spc="543" dirty="0">
                  <a:latin typeface="Canva Sans Bold"/>
                  <a:ea typeface="Canva Sans Bold"/>
                  <a:cs typeface="Canva Sans Bold"/>
                  <a:sym typeface="Canva Sans Bold"/>
                </a:rPr>
                <a:t>DELI HUSADA</a:t>
              </a:r>
            </a:p>
            <a:p>
              <a:pPr algn="l">
                <a:lnSpc>
                  <a:spcPct val="150000"/>
                </a:lnSpc>
              </a:pPr>
              <a:r>
                <a:rPr lang="en-US" sz="1600" b="1" dirty="0">
                  <a:latin typeface="Canva Sans Bold"/>
                  <a:ea typeface="Canva Sans Bold"/>
                  <a:cs typeface="Canva Sans Bold"/>
                  <a:sym typeface="Canva Sans Bold"/>
                </a:rPr>
                <a:t>Health Professional </a:t>
              </a:r>
              <a:r>
                <a:rPr lang="en-US" sz="1600" b="1" dirty="0" err="1">
                  <a:latin typeface="Canva Sans Bold"/>
                  <a:ea typeface="Canva Sans Bold"/>
                  <a:cs typeface="Canva Sans Bold"/>
                  <a:sym typeface="Canva Sans Bold"/>
                </a:rPr>
                <a:t>Trainning</a:t>
              </a:r>
              <a:r>
                <a:rPr lang="en-US" sz="1600" b="1" dirty="0"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</a:p>
            <a:p>
              <a:pPr algn="l">
                <a:lnSpc>
                  <a:spcPct val="150000"/>
                </a:lnSpc>
              </a:pPr>
              <a:r>
                <a:rPr lang="en-US" sz="1600" b="1" dirty="0">
                  <a:latin typeface="Canva Sans Bold"/>
                  <a:ea typeface="Canva Sans Bold"/>
                  <a:cs typeface="Canva Sans Bold"/>
                  <a:sym typeface="Canva Sans Bold"/>
                </a:rPr>
                <a:t>And Learning Centre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C7A0535-7E52-4D6B-A60E-EC0484D572F6}"/>
              </a:ext>
            </a:extLst>
          </p:cNvPr>
          <p:cNvGrpSpPr/>
          <p:nvPr/>
        </p:nvGrpSpPr>
        <p:grpSpPr>
          <a:xfrm>
            <a:off x="16804889" y="112154"/>
            <a:ext cx="982958" cy="1103931"/>
            <a:chOff x="0" y="0"/>
            <a:chExt cx="2163022" cy="2163022"/>
          </a:xfrm>
        </p:grpSpPr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002354BA-78F8-2654-B076-3EB57C902FDA}"/>
                </a:ext>
              </a:extLst>
            </p:cNvPr>
            <p:cNvGrpSpPr/>
            <p:nvPr/>
          </p:nvGrpSpPr>
          <p:grpSpPr>
            <a:xfrm>
              <a:off x="272450" y="330676"/>
              <a:ext cx="1611640" cy="1407249"/>
              <a:chOff x="0" y="0"/>
              <a:chExt cx="1247470" cy="1089264"/>
            </a:xfrm>
          </p:grpSpPr>
          <p:sp>
            <p:nvSpPr>
              <p:cNvPr id="79" name="Freeform 14">
                <a:extLst>
                  <a:ext uri="{FF2B5EF4-FFF2-40B4-BE49-F238E27FC236}">
                    <a16:creationId xmlns:a16="http://schemas.microsoft.com/office/drawing/2014/main" id="{2CDD85E6-6E51-5646-F7F2-7EC880EEC0B8}"/>
                  </a:ext>
                </a:extLst>
              </p:cNvPr>
              <p:cNvSpPr/>
              <p:nvPr/>
            </p:nvSpPr>
            <p:spPr>
              <a:xfrm>
                <a:off x="0" y="0"/>
                <a:ext cx="1247470" cy="1089264"/>
              </a:xfrm>
              <a:custGeom>
                <a:avLst/>
                <a:gdLst/>
                <a:ahLst/>
                <a:cxnLst/>
                <a:rect l="l" t="t" r="r" b="b"/>
                <a:pathLst>
                  <a:path w="1247470" h="1089264">
                    <a:moveTo>
                      <a:pt x="623735" y="0"/>
                    </a:moveTo>
                    <a:cubicBezTo>
                      <a:pt x="279256" y="0"/>
                      <a:pt x="0" y="243840"/>
                      <a:pt x="0" y="544632"/>
                    </a:cubicBezTo>
                    <a:cubicBezTo>
                      <a:pt x="0" y="845424"/>
                      <a:pt x="279256" y="1089264"/>
                      <a:pt x="623735" y="1089264"/>
                    </a:cubicBezTo>
                    <a:cubicBezTo>
                      <a:pt x="968214" y="1089264"/>
                      <a:pt x="1247470" y="845424"/>
                      <a:pt x="1247470" y="544632"/>
                    </a:cubicBezTo>
                    <a:cubicBezTo>
                      <a:pt x="1247470" y="243840"/>
                      <a:pt x="968214" y="0"/>
                      <a:pt x="62373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ID"/>
              </a:p>
            </p:txBody>
          </p:sp>
          <p:sp>
            <p:nvSpPr>
              <p:cNvPr id="80" name="TextBox 15">
                <a:extLst>
                  <a:ext uri="{FF2B5EF4-FFF2-40B4-BE49-F238E27FC236}">
                    <a16:creationId xmlns:a16="http://schemas.microsoft.com/office/drawing/2014/main" id="{1943D8EE-9E54-2F61-7005-DA0180907CEE}"/>
                  </a:ext>
                </a:extLst>
              </p:cNvPr>
              <p:cNvSpPr txBox="1"/>
              <p:nvPr/>
            </p:nvSpPr>
            <p:spPr>
              <a:xfrm>
                <a:off x="116950" y="35443"/>
                <a:ext cx="1013569" cy="95170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2800"/>
                  </a:lnSpc>
                </a:pPr>
                <a:endParaRPr/>
              </a:p>
            </p:txBody>
          </p:sp>
        </p:grpSp>
        <p:sp>
          <p:nvSpPr>
            <p:cNvPr id="78" name="Freeform 16">
              <a:extLst>
                <a:ext uri="{FF2B5EF4-FFF2-40B4-BE49-F238E27FC236}">
                  <a16:creationId xmlns:a16="http://schemas.microsoft.com/office/drawing/2014/main" id="{E0EDA0FE-6B1D-645A-AD1E-49D202425949}"/>
                </a:ext>
              </a:extLst>
            </p:cNvPr>
            <p:cNvSpPr/>
            <p:nvPr/>
          </p:nvSpPr>
          <p:spPr>
            <a:xfrm>
              <a:off x="0" y="0"/>
              <a:ext cx="2163022" cy="2163022"/>
            </a:xfrm>
            <a:custGeom>
              <a:avLst/>
              <a:gdLst/>
              <a:ahLst/>
              <a:cxnLst/>
              <a:rect l="l" t="t" r="r" b="b"/>
              <a:pathLst>
                <a:path w="2163022" h="2163022">
                  <a:moveTo>
                    <a:pt x="0" y="0"/>
                  </a:moveTo>
                  <a:lnTo>
                    <a:pt x="2163022" y="0"/>
                  </a:lnTo>
                  <a:lnTo>
                    <a:pt x="2163022" y="2163022"/>
                  </a:lnTo>
                  <a:lnTo>
                    <a:pt x="0" y="21630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1"/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D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pic>
        <p:nvPicPr>
          <p:cNvPr id="63" name="Transparent Building Background – IKDH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12781" y="219120"/>
            <a:ext cx="2300020" cy="348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74"/>
              </a:lnSpc>
            </a:pPr>
            <a:r>
              <a:rPr lang="en-US" sz="2311" b="1" spc="68">
                <a:solidFill>
                  <a:srgbClr val="0B2C4F"/>
                </a:solidFill>
                <a:latin typeface="Lato Bold"/>
                <a:ea typeface="Lato Bold"/>
                <a:cs typeface="Lato Bold"/>
                <a:sym typeface="Lato Bold"/>
              </a:rPr>
              <a:t>DELI ICAS 2027</a:t>
            </a:r>
          </a:p>
        </p:txBody>
      </p:sp>
      <p:sp>
        <p:nvSpPr>
          <p:cNvPr id="4" name="Freeform 4"/>
          <p:cNvSpPr/>
          <p:nvPr/>
        </p:nvSpPr>
        <p:spPr>
          <a:xfrm>
            <a:off x="2821952" y="207708"/>
            <a:ext cx="229694" cy="437279"/>
          </a:xfrm>
          <a:custGeom>
            <a:avLst/>
            <a:gdLst/>
            <a:ahLst/>
            <a:cxnLst/>
            <a:rect l="l" t="t" r="r" b="b"/>
            <a:pathLst>
              <a:path w="229694" h="437279">
                <a:moveTo>
                  <a:pt x="0" y="0"/>
                </a:moveTo>
                <a:lnTo>
                  <a:pt x="229694" y="0"/>
                </a:lnTo>
                <a:lnTo>
                  <a:pt x="229694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5" name="TextBox 5"/>
          <p:cNvSpPr txBox="1"/>
          <p:nvPr/>
        </p:nvSpPr>
        <p:spPr>
          <a:xfrm>
            <a:off x="3077505" y="215897"/>
            <a:ext cx="5681561" cy="312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0"/>
              </a:lnSpc>
            </a:pPr>
            <a:r>
              <a:rPr lang="en-US" sz="1740" b="1">
                <a:solidFill>
                  <a:srgbClr val="0B2C4F"/>
                </a:solidFill>
                <a:latin typeface="Lato Bold"/>
                <a:ea typeface="Lato Bold"/>
                <a:cs typeface="Lato Bold"/>
                <a:sym typeface="Lato Bold"/>
              </a:rPr>
              <a:t>The 2° Deli International Conference on Allied Sciences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3987" y="577357"/>
            <a:ext cx="9179415" cy="312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0"/>
              </a:lnSpc>
            </a:pPr>
            <a:r>
              <a:rPr lang="en-US" sz="1740" b="1" i="1">
                <a:solidFill>
                  <a:srgbClr val="197D72"/>
                </a:solidFill>
                <a:latin typeface="Lato Bold Italics"/>
                <a:ea typeface="Lato Bold Italics"/>
                <a:cs typeface="Lato Bold Italics"/>
                <a:sym typeface="Lato Bold Italics"/>
              </a:rPr>
              <a:t>Official Theme: “One Health for Sustainable Communities in the Era of Digital Transformation”</a:t>
            </a:r>
          </a:p>
        </p:txBody>
      </p:sp>
      <p:sp>
        <p:nvSpPr>
          <p:cNvPr id="7" name="Freeform 7"/>
          <p:cNvSpPr/>
          <p:nvPr/>
        </p:nvSpPr>
        <p:spPr>
          <a:xfrm>
            <a:off x="426574" y="852695"/>
            <a:ext cx="13289426" cy="437279"/>
          </a:xfrm>
          <a:custGeom>
            <a:avLst/>
            <a:gdLst/>
            <a:ahLst/>
            <a:cxnLst/>
            <a:rect l="l" t="t" r="r" b="b"/>
            <a:pathLst>
              <a:path w="13289426" h="437279">
                <a:moveTo>
                  <a:pt x="0" y="0"/>
                </a:moveTo>
                <a:lnTo>
                  <a:pt x="13289426" y="0"/>
                </a:lnTo>
                <a:lnTo>
                  <a:pt x="13289426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0" name="TextBox 10"/>
          <p:cNvSpPr txBox="1"/>
          <p:nvPr/>
        </p:nvSpPr>
        <p:spPr>
          <a:xfrm>
            <a:off x="697302" y="1599182"/>
            <a:ext cx="2600294" cy="7138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64"/>
              </a:lnSpc>
            </a:pPr>
            <a:r>
              <a:rPr lang="en-US" sz="4803" b="1">
                <a:solidFill>
                  <a:srgbClr val="0B2C4F"/>
                </a:solidFill>
                <a:latin typeface="Lato Bold"/>
                <a:ea typeface="Lato Bold"/>
                <a:cs typeface="Lato Bold"/>
                <a:sym typeface="Lato Bold"/>
              </a:rPr>
              <a:t>RESULTS</a:t>
            </a:r>
          </a:p>
        </p:txBody>
      </p:sp>
      <p:sp>
        <p:nvSpPr>
          <p:cNvPr id="11" name="Freeform 11"/>
          <p:cNvSpPr/>
          <p:nvPr/>
        </p:nvSpPr>
        <p:spPr>
          <a:xfrm>
            <a:off x="645330" y="2569017"/>
            <a:ext cx="7634584" cy="5148966"/>
          </a:xfrm>
          <a:custGeom>
            <a:avLst/>
            <a:gdLst/>
            <a:ahLst/>
            <a:cxnLst/>
            <a:rect l="l" t="t" r="r" b="b"/>
            <a:pathLst>
              <a:path w="7634584" h="5148966">
                <a:moveTo>
                  <a:pt x="0" y="0"/>
                </a:moveTo>
                <a:lnTo>
                  <a:pt x="7634584" y="0"/>
                </a:lnTo>
                <a:lnTo>
                  <a:pt x="7634584" y="5148966"/>
                </a:lnTo>
                <a:lnTo>
                  <a:pt x="0" y="514896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2" name="Freeform 12"/>
          <p:cNvSpPr/>
          <p:nvPr/>
        </p:nvSpPr>
        <p:spPr>
          <a:xfrm>
            <a:off x="645330" y="2569017"/>
            <a:ext cx="7634584" cy="437279"/>
          </a:xfrm>
          <a:custGeom>
            <a:avLst/>
            <a:gdLst/>
            <a:ahLst/>
            <a:cxnLst/>
            <a:rect l="l" t="t" r="r" b="b"/>
            <a:pathLst>
              <a:path w="7634584" h="437279">
                <a:moveTo>
                  <a:pt x="0" y="0"/>
                </a:moveTo>
                <a:lnTo>
                  <a:pt x="7634584" y="0"/>
                </a:lnTo>
                <a:lnTo>
                  <a:pt x="7634584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3" name="Freeform 13"/>
          <p:cNvSpPr/>
          <p:nvPr/>
        </p:nvSpPr>
        <p:spPr>
          <a:xfrm>
            <a:off x="3040708" y="3214004"/>
            <a:ext cx="448450" cy="218640"/>
          </a:xfrm>
          <a:custGeom>
            <a:avLst/>
            <a:gdLst/>
            <a:ahLst/>
            <a:cxnLst/>
            <a:rect l="l" t="t" r="r" b="b"/>
            <a:pathLst>
              <a:path w="448450" h="218640">
                <a:moveTo>
                  <a:pt x="0" y="0"/>
                </a:moveTo>
                <a:lnTo>
                  <a:pt x="448450" y="0"/>
                </a:lnTo>
                <a:lnTo>
                  <a:pt x="448450" y="218640"/>
                </a:lnTo>
                <a:lnTo>
                  <a:pt x="0" y="21864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4" name="Freeform 14"/>
          <p:cNvSpPr/>
          <p:nvPr/>
        </p:nvSpPr>
        <p:spPr>
          <a:xfrm>
            <a:off x="4572000" y="3214004"/>
            <a:ext cx="437512" cy="218640"/>
          </a:xfrm>
          <a:custGeom>
            <a:avLst/>
            <a:gdLst/>
            <a:ahLst/>
            <a:cxnLst/>
            <a:rect l="l" t="t" r="r" b="b"/>
            <a:pathLst>
              <a:path w="437512" h="218640">
                <a:moveTo>
                  <a:pt x="0" y="0"/>
                </a:moveTo>
                <a:lnTo>
                  <a:pt x="437512" y="0"/>
                </a:lnTo>
                <a:lnTo>
                  <a:pt x="437512" y="218640"/>
                </a:lnTo>
                <a:lnTo>
                  <a:pt x="0" y="21864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5" name="TextBox 15"/>
          <p:cNvSpPr txBox="1"/>
          <p:nvPr/>
        </p:nvSpPr>
        <p:spPr>
          <a:xfrm>
            <a:off x="1373257" y="3457856"/>
            <a:ext cx="336571" cy="32385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898"/>
              </a:lnSpc>
            </a:pPr>
            <a:r>
              <a:rPr lang="en-US" sz="1265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100%</a:t>
            </a:r>
          </a:p>
          <a:p>
            <a:pPr algn="r">
              <a:lnSpc>
                <a:spcPts val="1898"/>
              </a:lnSpc>
            </a:pPr>
            <a:endParaRPr lang="en-US" sz="1265" b="1">
              <a:solidFill>
                <a:srgbClr val="545454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algn="r">
              <a:lnSpc>
                <a:spcPts val="1898"/>
              </a:lnSpc>
            </a:pPr>
            <a:endParaRPr lang="en-US" sz="1265" b="1">
              <a:solidFill>
                <a:srgbClr val="545454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algn="r">
              <a:lnSpc>
                <a:spcPts val="1898"/>
              </a:lnSpc>
            </a:pPr>
            <a:r>
              <a:rPr lang="en-US" sz="1265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75%</a:t>
            </a:r>
          </a:p>
          <a:p>
            <a:pPr algn="r">
              <a:lnSpc>
                <a:spcPts val="1898"/>
              </a:lnSpc>
            </a:pPr>
            <a:endParaRPr lang="en-US" sz="1265" b="1">
              <a:solidFill>
                <a:srgbClr val="545454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algn="r">
              <a:lnSpc>
                <a:spcPts val="1898"/>
              </a:lnSpc>
            </a:pPr>
            <a:endParaRPr lang="en-US" sz="1265" b="1">
              <a:solidFill>
                <a:srgbClr val="545454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algn="r">
              <a:lnSpc>
                <a:spcPts val="1898"/>
              </a:lnSpc>
            </a:pPr>
            <a:r>
              <a:rPr lang="en-US" sz="1265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50%</a:t>
            </a:r>
          </a:p>
          <a:p>
            <a:pPr algn="r">
              <a:lnSpc>
                <a:spcPts val="1898"/>
              </a:lnSpc>
            </a:pPr>
            <a:endParaRPr lang="en-US" sz="1265" b="1">
              <a:solidFill>
                <a:srgbClr val="545454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algn="r">
              <a:lnSpc>
                <a:spcPts val="1898"/>
              </a:lnSpc>
            </a:pPr>
            <a:endParaRPr lang="en-US" sz="1265" b="1">
              <a:solidFill>
                <a:srgbClr val="545454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algn="r">
              <a:lnSpc>
                <a:spcPts val="1898"/>
              </a:lnSpc>
            </a:pPr>
            <a:r>
              <a:rPr lang="en-US" sz="1265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25%</a:t>
            </a:r>
          </a:p>
          <a:p>
            <a:pPr algn="r">
              <a:lnSpc>
                <a:spcPts val="1898"/>
              </a:lnSpc>
            </a:pPr>
            <a:endParaRPr lang="en-US" sz="1265" b="1">
              <a:solidFill>
                <a:srgbClr val="545454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algn="r">
              <a:lnSpc>
                <a:spcPts val="1898"/>
              </a:lnSpc>
            </a:pPr>
            <a:endParaRPr lang="en-US" sz="1265" b="1">
              <a:solidFill>
                <a:srgbClr val="545454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algn="r">
              <a:lnSpc>
                <a:spcPts val="1898"/>
              </a:lnSpc>
            </a:pPr>
            <a:r>
              <a:rPr lang="en-US" sz="1265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0%</a:t>
            </a:r>
          </a:p>
        </p:txBody>
      </p:sp>
      <p:sp>
        <p:nvSpPr>
          <p:cNvPr id="16" name="Freeform 16"/>
          <p:cNvSpPr/>
          <p:nvPr/>
        </p:nvSpPr>
        <p:spPr>
          <a:xfrm>
            <a:off x="1957866" y="4066699"/>
            <a:ext cx="5884536" cy="2798589"/>
          </a:xfrm>
          <a:custGeom>
            <a:avLst/>
            <a:gdLst/>
            <a:ahLst/>
            <a:cxnLst/>
            <a:rect l="l" t="t" r="r" b="b"/>
            <a:pathLst>
              <a:path w="5884536" h="2798589">
                <a:moveTo>
                  <a:pt x="0" y="0"/>
                </a:moveTo>
                <a:lnTo>
                  <a:pt x="5884536" y="0"/>
                </a:lnTo>
                <a:lnTo>
                  <a:pt x="5884536" y="2798589"/>
                </a:lnTo>
                <a:lnTo>
                  <a:pt x="0" y="2798589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7" name="Freeform 17"/>
          <p:cNvSpPr/>
          <p:nvPr/>
        </p:nvSpPr>
        <p:spPr>
          <a:xfrm>
            <a:off x="8706488" y="2350377"/>
            <a:ext cx="8936182" cy="4941258"/>
          </a:xfrm>
          <a:custGeom>
            <a:avLst/>
            <a:gdLst/>
            <a:ahLst/>
            <a:cxnLst/>
            <a:rect l="l" t="t" r="r" b="b"/>
            <a:pathLst>
              <a:path w="8936182" h="4941258">
                <a:moveTo>
                  <a:pt x="0" y="0"/>
                </a:moveTo>
                <a:lnTo>
                  <a:pt x="8936182" y="0"/>
                </a:lnTo>
                <a:lnTo>
                  <a:pt x="8936182" y="4941258"/>
                </a:lnTo>
                <a:lnTo>
                  <a:pt x="0" y="494125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8" name="TextBox 18"/>
          <p:cNvSpPr txBox="1"/>
          <p:nvPr/>
        </p:nvSpPr>
        <p:spPr>
          <a:xfrm>
            <a:off x="11928382" y="3060083"/>
            <a:ext cx="1085997" cy="428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3"/>
              </a:lnSpc>
            </a:pPr>
            <a:r>
              <a:rPr lang="en-US" sz="1494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Group A</a:t>
            </a:r>
          </a:p>
          <a:p>
            <a:pPr algn="ctr">
              <a:lnSpc>
                <a:spcPts val="1793"/>
              </a:lnSpc>
            </a:pPr>
            <a:r>
              <a:rPr lang="en-US" sz="1494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[Insert Data]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4017928" y="3060083"/>
            <a:ext cx="1085997" cy="428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3"/>
              </a:lnSpc>
            </a:pPr>
            <a:r>
              <a:rPr lang="en-US" sz="1494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Group B</a:t>
            </a:r>
          </a:p>
          <a:p>
            <a:pPr algn="ctr">
              <a:lnSpc>
                <a:spcPts val="1793"/>
              </a:lnSpc>
            </a:pPr>
            <a:r>
              <a:rPr lang="en-US" sz="1494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[Insert Data]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6080686" y="3060083"/>
            <a:ext cx="1085997" cy="428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3"/>
              </a:lnSpc>
            </a:pPr>
            <a:r>
              <a:rPr lang="en-US" sz="1494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p-value</a:t>
            </a:r>
          </a:p>
          <a:p>
            <a:pPr algn="ctr">
              <a:lnSpc>
                <a:spcPts val="1793"/>
              </a:lnSpc>
            </a:pPr>
            <a:r>
              <a:rPr lang="en-US" sz="1494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[Insert Data]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875218" y="4355316"/>
            <a:ext cx="1875113" cy="4283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29"/>
              </a:lnSpc>
            </a:pPr>
            <a:r>
              <a:rPr lang="en-US" sz="1441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Age (years), mean (SD)</a:t>
            </a:r>
          </a:p>
          <a:p>
            <a:pPr algn="l">
              <a:lnSpc>
                <a:spcPts val="1729"/>
              </a:lnSpc>
            </a:pPr>
            <a:r>
              <a:rPr lang="en-US" sz="1441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or n (%)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882685" y="5093297"/>
            <a:ext cx="1128332" cy="428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3"/>
              </a:lnSpc>
            </a:pPr>
            <a:r>
              <a:rPr lang="en-US" sz="1494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Gender (n %)</a:t>
            </a:r>
          </a:p>
          <a:p>
            <a:pPr algn="l">
              <a:lnSpc>
                <a:spcPts val="1793"/>
              </a:lnSpc>
            </a:pPr>
            <a:r>
              <a:rPr lang="en-US" sz="1494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or n (%)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878364" y="5876461"/>
            <a:ext cx="1560461" cy="428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3"/>
              </a:lnSpc>
            </a:pPr>
            <a:r>
              <a:rPr lang="en-US" sz="1494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Primary Outcome</a:t>
            </a:r>
          </a:p>
          <a:p>
            <a:pPr algn="l">
              <a:lnSpc>
                <a:spcPts val="1793"/>
              </a:lnSpc>
            </a:pPr>
            <a:r>
              <a:rPr lang="en-US" sz="1494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(n % or mean SD)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927775" y="5934150"/>
            <a:ext cx="1087211" cy="258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1"/>
              </a:lnSpc>
            </a:pPr>
            <a:r>
              <a:rPr lang="en-US" sz="1494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[Insert Data]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4017321" y="5934150"/>
            <a:ext cx="1087211" cy="258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1"/>
              </a:lnSpc>
            </a:pPr>
            <a:r>
              <a:rPr lang="en-US" sz="1494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[Insert Data]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6080079" y="5934150"/>
            <a:ext cx="1087211" cy="258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1"/>
              </a:lnSpc>
            </a:pPr>
            <a:r>
              <a:rPr lang="en-US" sz="1494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[Insert Data]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876021" y="6644563"/>
            <a:ext cx="1794732" cy="428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3"/>
              </a:lnSpc>
            </a:pPr>
            <a:r>
              <a:rPr lang="en-US" sz="1494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Secondary Outcome</a:t>
            </a:r>
          </a:p>
          <a:p>
            <a:pPr algn="l">
              <a:lnSpc>
                <a:spcPts val="1793"/>
              </a:lnSpc>
            </a:pPr>
            <a:r>
              <a:rPr lang="en-US" sz="1494">
                <a:solidFill>
                  <a:srgbClr val="545454"/>
                </a:solidFill>
                <a:latin typeface="Lato"/>
                <a:ea typeface="Lato"/>
                <a:cs typeface="Lato"/>
                <a:sym typeface="Lato"/>
              </a:rPr>
              <a:t>(n % or mean SD)</a:t>
            </a:r>
          </a:p>
        </p:txBody>
      </p:sp>
      <p:sp>
        <p:nvSpPr>
          <p:cNvPr id="28" name="Freeform 28"/>
          <p:cNvSpPr/>
          <p:nvPr/>
        </p:nvSpPr>
        <p:spPr>
          <a:xfrm>
            <a:off x="645330" y="7707051"/>
            <a:ext cx="7634584" cy="1508614"/>
          </a:xfrm>
          <a:custGeom>
            <a:avLst/>
            <a:gdLst/>
            <a:ahLst/>
            <a:cxnLst/>
            <a:rect l="l" t="t" r="r" b="b"/>
            <a:pathLst>
              <a:path w="7634584" h="1508614">
                <a:moveTo>
                  <a:pt x="0" y="0"/>
                </a:moveTo>
                <a:lnTo>
                  <a:pt x="7634584" y="0"/>
                </a:lnTo>
                <a:lnTo>
                  <a:pt x="7634584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9" name="TextBox 29"/>
          <p:cNvSpPr txBox="1"/>
          <p:nvPr/>
        </p:nvSpPr>
        <p:spPr>
          <a:xfrm>
            <a:off x="1020110" y="7911987"/>
            <a:ext cx="2466332" cy="312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10"/>
              </a:lnSpc>
            </a:pPr>
            <a:r>
              <a:rPr lang="en-US" sz="1740" b="1">
                <a:solidFill>
                  <a:srgbClr val="197D72"/>
                </a:solidFill>
                <a:latin typeface="Lato Bold"/>
                <a:ea typeface="Lato Bold"/>
                <a:cs typeface="Lato Bold"/>
                <a:sym typeface="Lato Bold"/>
              </a:rPr>
              <a:t>DESCRIPTIVE RESULTS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52709" y="8297475"/>
            <a:ext cx="6527538" cy="496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03"/>
              </a:lnSpc>
            </a:pPr>
            <a:r>
              <a:rPr lang="en-US" sz="1335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[Descriptive Results: provide a concise narrative summary of the main outcomes, patterns, and observations from the data.]</a:t>
            </a:r>
          </a:p>
        </p:txBody>
      </p:sp>
      <p:sp>
        <p:nvSpPr>
          <p:cNvPr id="31" name="Freeform 31"/>
          <p:cNvSpPr/>
          <p:nvPr/>
        </p:nvSpPr>
        <p:spPr>
          <a:xfrm>
            <a:off x="8706488" y="7280704"/>
            <a:ext cx="8936182" cy="2153601"/>
          </a:xfrm>
          <a:custGeom>
            <a:avLst/>
            <a:gdLst/>
            <a:ahLst/>
            <a:cxnLst/>
            <a:rect l="l" t="t" r="r" b="b"/>
            <a:pathLst>
              <a:path w="8936182" h="2153601">
                <a:moveTo>
                  <a:pt x="0" y="0"/>
                </a:moveTo>
                <a:lnTo>
                  <a:pt x="8936182" y="0"/>
                </a:lnTo>
                <a:lnTo>
                  <a:pt x="8936182" y="2153601"/>
                </a:lnTo>
                <a:lnTo>
                  <a:pt x="0" y="215360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2" name="TextBox 32"/>
          <p:cNvSpPr txBox="1"/>
          <p:nvPr/>
        </p:nvSpPr>
        <p:spPr>
          <a:xfrm>
            <a:off x="9040022" y="7969918"/>
            <a:ext cx="1468120" cy="749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90"/>
              </a:lnSpc>
            </a:pPr>
            <a:r>
              <a:rPr lang="en-US" sz="2575" b="1" spc="76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KEY</a:t>
            </a:r>
          </a:p>
          <a:p>
            <a:pPr algn="l">
              <a:lnSpc>
                <a:spcPts val="3090"/>
              </a:lnSpc>
            </a:pPr>
            <a:r>
              <a:rPr lang="en-US" sz="2575" b="1" spc="76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FINDING</a:t>
            </a:r>
          </a:p>
        </p:txBody>
      </p:sp>
      <p:sp>
        <p:nvSpPr>
          <p:cNvPr id="33" name="Freeform 33"/>
          <p:cNvSpPr/>
          <p:nvPr/>
        </p:nvSpPr>
        <p:spPr>
          <a:xfrm>
            <a:off x="11320622" y="7707051"/>
            <a:ext cx="218756" cy="1300906"/>
          </a:xfrm>
          <a:custGeom>
            <a:avLst/>
            <a:gdLst/>
            <a:ahLst/>
            <a:cxnLst/>
            <a:rect l="l" t="t" r="r" b="b"/>
            <a:pathLst>
              <a:path w="218756" h="1300906">
                <a:moveTo>
                  <a:pt x="0" y="0"/>
                </a:moveTo>
                <a:lnTo>
                  <a:pt x="218756" y="0"/>
                </a:lnTo>
                <a:lnTo>
                  <a:pt x="218756" y="1300906"/>
                </a:lnTo>
                <a:lnTo>
                  <a:pt x="0" y="130090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4" name="TextBox 34"/>
          <p:cNvSpPr txBox="1"/>
          <p:nvPr/>
        </p:nvSpPr>
        <p:spPr>
          <a:xfrm>
            <a:off x="11832729" y="7776997"/>
            <a:ext cx="3482558" cy="325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4"/>
              </a:lnSpc>
            </a:pPr>
            <a:r>
              <a:rPr lang="en-US" sz="1863" b="1">
                <a:solidFill>
                  <a:srgbClr val="C2993D"/>
                </a:solidFill>
                <a:latin typeface="Lato Bold"/>
                <a:ea typeface="Lato Bold"/>
                <a:cs typeface="Lato Bold"/>
                <a:sym typeface="Lato Bold"/>
              </a:rPr>
              <a:t>[Insert Data] </a:t>
            </a:r>
            <a:r>
              <a:rPr lang="en-US" sz="1863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[Insert Percentage]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1819012" y="8183640"/>
            <a:ext cx="4854228" cy="664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4"/>
              </a:lnSpc>
            </a:pPr>
            <a:r>
              <a:rPr lang="en-US" sz="1863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[Insert Key Finding: one-sentence conclusion that highlights the most important result.]</a:t>
            </a:r>
          </a:p>
        </p:txBody>
      </p:sp>
      <p:sp>
        <p:nvSpPr>
          <p:cNvPr id="36" name="Freeform 36"/>
          <p:cNvSpPr/>
          <p:nvPr/>
        </p:nvSpPr>
        <p:spPr>
          <a:xfrm>
            <a:off x="0" y="9204733"/>
            <a:ext cx="18288000" cy="1082267"/>
          </a:xfrm>
          <a:custGeom>
            <a:avLst/>
            <a:gdLst/>
            <a:ahLst/>
            <a:cxnLst/>
            <a:rect l="l" t="t" r="r" b="b"/>
            <a:pathLst>
              <a:path w="18288000" h="1082267">
                <a:moveTo>
                  <a:pt x="0" y="0"/>
                </a:moveTo>
                <a:lnTo>
                  <a:pt x="18288000" y="0"/>
                </a:lnTo>
                <a:lnTo>
                  <a:pt x="18288000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7" name="Freeform 37"/>
          <p:cNvSpPr/>
          <p:nvPr/>
        </p:nvSpPr>
        <p:spPr>
          <a:xfrm>
            <a:off x="2603196" y="9642013"/>
            <a:ext cx="229694" cy="437279"/>
          </a:xfrm>
          <a:custGeom>
            <a:avLst/>
            <a:gdLst/>
            <a:ahLst/>
            <a:cxnLst/>
            <a:rect l="l" t="t" r="r" b="b"/>
            <a:pathLst>
              <a:path w="229694" h="437279">
                <a:moveTo>
                  <a:pt x="0" y="0"/>
                </a:moveTo>
                <a:lnTo>
                  <a:pt x="229694" y="0"/>
                </a:lnTo>
                <a:lnTo>
                  <a:pt x="229694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8" name="TextBox 38"/>
          <p:cNvSpPr txBox="1"/>
          <p:nvPr/>
        </p:nvSpPr>
        <p:spPr>
          <a:xfrm>
            <a:off x="2844566" y="9668458"/>
            <a:ext cx="2186377" cy="274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20"/>
              </a:lnSpc>
            </a:pPr>
            <a:r>
              <a:rPr lang="en-US" sz="1546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ONLINE CONFERENCE</a:t>
            </a:r>
          </a:p>
        </p:txBody>
      </p:sp>
      <p:sp>
        <p:nvSpPr>
          <p:cNvPr id="39" name="Freeform 39"/>
          <p:cNvSpPr/>
          <p:nvPr/>
        </p:nvSpPr>
        <p:spPr>
          <a:xfrm>
            <a:off x="4998574" y="9642013"/>
            <a:ext cx="229694" cy="437279"/>
          </a:xfrm>
          <a:custGeom>
            <a:avLst/>
            <a:gdLst/>
            <a:ahLst/>
            <a:cxnLst/>
            <a:rect l="l" t="t" r="r" b="b"/>
            <a:pathLst>
              <a:path w="229694" h="437279">
                <a:moveTo>
                  <a:pt x="0" y="0"/>
                </a:moveTo>
                <a:lnTo>
                  <a:pt x="229694" y="0"/>
                </a:lnTo>
                <a:lnTo>
                  <a:pt x="229694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0" name="Freeform 40"/>
          <p:cNvSpPr/>
          <p:nvPr/>
        </p:nvSpPr>
        <p:spPr>
          <a:xfrm>
            <a:off x="12622220" y="9642013"/>
            <a:ext cx="229694" cy="437279"/>
          </a:xfrm>
          <a:custGeom>
            <a:avLst/>
            <a:gdLst/>
            <a:ahLst/>
            <a:cxnLst/>
            <a:rect l="l" t="t" r="r" b="b"/>
            <a:pathLst>
              <a:path w="229694" h="437279">
                <a:moveTo>
                  <a:pt x="0" y="0"/>
                </a:moveTo>
                <a:lnTo>
                  <a:pt x="229694" y="0"/>
                </a:lnTo>
                <a:lnTo>
                  <a:pt x="229694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1" name="TextBox 41"/>
          <p:cNvSpPr txBox="1"/>
          <p:nvPr/>
        </p:nvSpPr>
        <p:spPr>
          <a:xfrm>
            <a:off x="12709155" y="9668458"/>
            <a:ext cx="4243913" cy="274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20"/>
              </a:lnSpc>
            </a:pPr>
            <a:r>
              <a:rPr lang="en-US" sz="1546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Advancing Science, Empowering Communities</a:t>
            </a:r>
          </a:p>
        </p:txBody>
      </p:sp>
      <p:sp>
        <p:nvSpPr>
          <p:cNvPr id="42" name="Freeform 42"/>
          <p:cNvSpPr/>
          <p:nvPr/>
        </p:nvSpPr>
        <p:spPr>
          <a:xfrm>
            <a:off x="17194220" y="9204733"/>
            <a:ext cx="885962" cy="1082267"/>
          </a:xfrm>
          <a:custGeom>
            <a:avLst/>
            <a:gdLst/>
            <a:ahLst/>
            <a:cxnLst/>
            <a:rect l="l" t="t" r="r" b="b"/>
            <a:pathLst>
              <a:path w="885962" h="1082267">
                <a:moveTo>
                  <a:pt x="0" y="0"/>
                </a:moveTo>
                <a:lnTo>
                  <a:pt x="885962" y="0"/>
                </a:lnTo>
                <a:lnTo>
                  <a:pt x="885962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3" name="TextBox 43"/>
          <p:cNvSpPr txBox="1"/>
          <p:nvPr/>
        </p:nvSpPr>
        <p:spPr>
          <a:xfrm>
            <a:off x="10470943" y="2484437"/>
            <a:ext cx="5715882" cy="274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20"/>
              </a:lnSpc>
            </a:pPr>
            <a:r>
              <a:rPr lang="en-US" sz="1546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PARTICIPANT CHARACTERISTICS / OUTCOMES SUMMARY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2007072" y="6771241"/>
            <a:ext cx="5568606" cy="2219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98"/>
              </a:lnSpc>
            </a:pPr>
            <a:r>
              <a:rPr lang="en-US" sz="1265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Outcome 1        Outcome 2        Outcome 3        Outcome 4        Outcome 5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5292465" y="9668458"/>
            <a:ext cx="3855840" cy="85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20"/>
              </a:lnSpc>
            </a:pPr>
            <a:r>
              <a:rPr lang="en-US" sz="1546" b="1" dirty="0">
                <a:solidFill>
                  <a:srgbClr val="C2993D"/>
                </a:solidFill>
                <a:latin typeface="Lato Bold"/>
                <a:ea typeface="Lato Bold"/>
                <a:cs typeface="Lato Bold"/>
                <a:sym typeface="Lato Bold"/>
              </a:rPr>
              <a:t>Organized by:</a:t>
            </a:r>
            <a:r>
              <a:rPr lang="en-US" sz="1546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GB" sz="1546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Doctoral Program in Public Health, </a:t>
            </a:r>
            <a:r>
              <a:rPr lang="en-GB" sz="1546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Institut</a:t>
            </a:r>
            <a:r>
              <a:rPr lang="en-GB" sz="1546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Kesehatan Deli </a:t>
            </a:r>
            <a:r>
              <a:rPr lang="en-GB" sz="1546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Husada</a:t>
            </a:r>
            <a:r>
              <a:rPr lang="en-GB" sz="1546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GB" sz="1546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Delitua</a:t>
            </a:r>
            <a:endParaRPr lang="en-US" sz="1546" b="1" dirty="0">
              <a:solidFill>
                <a:srgbClr val="FFFFFF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46" name="TextBox 46"/>
          <p:cNvSpPr txBox="1"/>
          <p:nvPr/>
        </p:nvSpPr>
        <p:spPr>
          <a:xfrm>
            <a:off x="2425701" y="7147762"/>
            <a:ext cx="3889319" cy="2219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98"/>
              </a:lnSpc>
            </a:pPr>
            <a:r>
              <a:rPr lang="en-US" sz="1265" b="1" i="1">
                <a:solidFill>
                  <a:srgbClr val="545454"/>
                </a:solidFill>
                <a:latin typeface="Lato Bold Italics"/>
                <a:ea typeface="Lato Bold Italics"/>
                <a:cs typeface="Lato Bold Italics"/>
                <a:sym typeface="Lato Bold Italics"/>
              </a:rPr>
              <a:t>[Insert Data: e.g., scores, rates, percentages, or means]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2504836" y="2605704"/>
            <a:ext cx="4012473" cy="258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1"/>
              </a:lnSpc>
            </a:pPr>
            <a:r>
              <a:rPr lang="en-US" sz="1494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OUTCOME COMPARISON ACROSS GROUPS</a:t>
            </a:r>
          </a:p>
        </p:txBody>
      </p:sp>
      <p:sp>
        <p:nvSpPr>
          <p:cNvPr id="48" name="TextBox 48"/>
          <p:cNvSpPr txBox="1"/>
          <p:nvPr/>
        </p:nvSpPr>
        <p:spPr>
          <a:xfrm rot="-5400000">
            <a:off x="94556" y="4992842"/>
            <a:ext cx="1839952" cy="246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03"/>
              </a:lnSpc>
            </a:pPr>
            <a:r>
              <a:rPr lang="en-US" sz="1335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OUTCOME MEASURE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514803" y="9668458"/>
            <a:ext cx="2097799" cy="274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20"/>
              </a:lnSpc>
            </a:pPr>
            <a:r>
              <a:rPr lang="en-US" sz="1546" b="1">
                <a:solidFill>
                  <a:srgbClr val="C2993D"/>
                </a:solidFill>
                <a:latin typeface="Lato Bold"/>
                <a:ea typeface="Lato Bold"/>
                <a:cs typeface="Lato Bold"/>
                <a:sym typeface="Lato Bold"/>
              </a:rPr>
              <a:t>January 12–13, 2027  |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8872017" y="3132834"/>
            <a:ext cx="2195209" cy="258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1"/>
              </a:lnSpc>
            </a:pPr>
            <a:r>
              <a:rPr lang="en-US" sz="1494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Characteristic / Outcome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1021030" y="9668922"/>
            <a:ext cx="1606366" cy="274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20"/>
              </a:lnSpc>
            </a:pPr>
            <a:r>
              <a:rPr lang="en-US" sz="1546" b="1">
                <a:solidFill>
                  <a:srgbClr val="C2993D"/>
                </a:solidFill>
                <a:latin typeface="Lato Bold"/>
                <a:ea typeface="Lato Bold"/>
                <a:cs typeface="Lato Bold"/>
                <a:sym typeface="Lato Bold"/>
              </a:rPr>
              <a:t>DELI ICAS 2027  |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8876069" y="3780450"/>
            <a:ext cx="1789969" cy="258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1"/>
              </a:lnSpc>
            </a:pPr>
            <a:r>
              <a:rPr lang="en-US" sz="1494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Total Participants (n)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1927775" y="4413005"/>
            <a:ext cx="1087211" cy="258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1"/>
              </a:lnSpc>
            </a:pPr>
            <a:r>
              <a:rPr lang="en-US" sz="1494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[Insert Data]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4017321" y="4413005"/>
            <a:ext cx="1087211" cy="258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1"/>
              </a:lnSpc>
            </a:pPr>
            <a:r>
              <a:rPr lang="en-US" sz="1494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[Insert Data]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16080079" y="4413005"/>
            <a:ext cx="1087211" cy="258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1"/>
              </a:lnSpc>
            </a:pPr>
            <a:r>
              <a:rPr lang="en-US" sz="1494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[Insert Data]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11927775" y="5166047"/>
            <a:ext cx="1087211" cy="258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1"/>
              </a:lnSpc>
            </a:pPr>
            <a:r>
              <a:rPr lang="en-US" sz="1494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[Insert Data]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14017321" y="5166047"/>
            <a:ext cx="1087211" cy="258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1"/>
              </a:lnSpc>
            </a:pPr>
            <a:r>
              <a:rPr lang="en-US" sz="1494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[Insert Data]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6080079" y="5166047"/>
            <a:ext cx="1087211" cy="258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1"/>
              </a:lnSpc>
            </a:pPr>
            <a:r>
              <a:rPr lang="en-US" sz="1494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[Insert Data]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11927775" y="6717314"/>
            <a:ext cx="1087211" cy="258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1"/>
              </a:lnSpc>
            </a:pPr>
            <a:r>
              <a:rPr lang="en-US" sz="1494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[Insert Data]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14017321" y="6717314"/>
            <a:ext cx="1087211" cy="258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1"/>
              </a:lnSpc>
            </a:pPr>
            <a:r>
              <a:rPr lang="en-US" sz="1494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[Insert Data]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16080079" y="6717314"/>
            <a:ext cx="1087211" cy="258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1"/>
              </a:lnSpc>
            </a:pPr>
            <a:r>
              <a:rPr lang="en-US" sz="1494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[Insert Data]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11927775" y="3780450"/>
            <a:ext cx="1087211" cy="258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41"/>
              </a:lnSpc>
            </a:pPr>
            <a:r>
              <a:rPr lang="en-US" sz="1494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[Insert Data]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5C4A2F06-4272-6DE8-400E-91662DA39429}"/>
              </a:ext>
            </a:extLst>
          </p:cNvPr>
          <p:cNvGrpSpPr/>
          <p:nvPr/>
        </p:nvGrpSpPr>
        <p:grpSpPr>
          <a:xfrm>
            <a:off x="9624206" y="137582"/>
            <a:ext cx="3364670" cy="1261863"/>
            <a:chOff x="1" y="0"/>
            <a:chExt cx="3445220" cy="1375765"/>
          </a:xfrm>
        </p:grpSpPr>
        <p:sp>
          <p:nvSpPr>
            <p:cNvPr id="65" name="Freeform 22">
              <a:extLst>
                <a:ext uri="{FF2B5EF4-FFF2-40B4-BE49-F238E27FC236}">
                  <a16:creationId xmlns:a16="http://schemas.microsoft.com/office/drawing/2014/main" id="{A59C7BAE-2D7A-A85D-414B-4ED26E620535}"/>
                </a:ext>
              </a:extLst>
            </p:cNvPr>
            <p:cNvSpPr/>
            <p:nvPr/>
          </p:nvSpPr>
          <p:spPr>
            <a:xfrm>
              <a:off x="1" y="0"/>
              <a:ext cx="1054711" cy="1063487"/>
            </a:xfrm>
            <a:custGeom>
              <a:avLst/>
              <a:gdLst/>
              <a:ahLst/>
              <a:cxnLst/>
              <a:rect l="l" t="t" r="r" b="b"/>
              <a:pathLst>
                <a:path w="1614206" h="1614206">
                  <a:moveTo>
                    <a:pt x="0" y="0"/>
                  </a:moveTo>
                  <a:lnTo>
                    <a:pt x="1614206" y="0"/>
                  </a:lnTo>
                  <a:lnTo>
                    <a:pt x="1614206" y="1614206"/>
                  </a:lnTo>
                  <a:lnTo>
                    <a:pt x="0" y="16142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D"/>
            </a:p>
          </p:txBody>
        </p: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50834B40-C5D9-D5B1-8D6E-7ED8965ACFE8}"/>
                </a:ext>
              </a:extLst>
            </p:cNvPr>
            <p:cNvGrpSpPr/>
            <p:nvPr/>
          </p:nvGrpSpPr>
          <p:grpSpPr>
            <a:xfrm>
              <a:off x="1132624" y="122829"/>
              <a:ext cx="587988" cy="1252936"/>
              <a:chOff x="-156526" y="-46938"/>
              <a:chExt cx="187270" cy="399050"/>
            </a:xfrm>
          </p:grpSpPr>
          <p:sp>
            <p:nvSpPr>
              <p:cNvPr id="69" name="Freeform 24">
                <a:extLst>
                  <a:ext uri="{FF2B5EF4-FFF2-40B4-BE49-F238E27FC236}">
                    <a16:creationId xmlns:a16="http://schemas.microsoft.com/office/drawing/2014/main" id="{3C33DF6A-DD10-4488-0669-0BCA09E721D0}"/>
                  </a:ext>
                </a:extLst>
              </p:cNvPr>
              <p:cNvSpPr/>
              <p:nvPr/>
            </p:nvSpPr>
            <p:spPr>
              <a:xfrm>
                <a:off x="-156526" y="-46938"/>
                <a:ext cx="19415" cy="274350"/>
              </a:xfrm>
              <a:custGeom>
                <a:avLst/>
                <a:gdLst/>
                <a:ahLst/>
                <a:cxnLst/>
                <a:rect l="l" t="t" r="r" b="b"/>
                <a:pathLst>
                  <a:path w="30744" h="352112">
                    <a:moveTo>
                      <a:pt x="0" y="0"/>
                    </a:moveTo>
                    <a:lnTo>
                      <a:pt x="30744" y="0"/>
                    </a:lnTo>
                    <a:lnTo>
                      <a:pt x="30744" y="352112"/>
                    </a:lnTo>
                    <a:lnTo>
                      <a:pt x="0" y="35211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ID"/>
              </a:p>
            </p:txBody>
          </p:sp>
          <p:sp>
            <p:nvSpPr>
              <p:cNvPr id="70" name="TextBox 25">
                <a:extLst>
                  <a:ext uri="{FF2B5EF4-FFF2-40B4-BE49-F238E27FC236}">
                    <a16:creationId xmlns:a16="http://schemas.microsoft.com/office/drawing/2014/main" id="{113BCFA8-80D3-4467-0CED-C097D6171DEB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30744" cy="390212"/>
              </a:xfrm>
              <a:prstGeom prst="rect">
                <a:avLst/>
              </a:prstGeom>
            </p:spPr>
            <p:txBody>
              <a:bodyPr lIns="40512" tIns="40512" rIns="40512" bIns="40512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67" name="TextBox 26">
              <a:extLst>
                <a:ext uri="{FF2B5EF4-FFF2-40B4-BE49-F238E27FC236}">
                  <a16:creationId xmlns:a16="http://schemas.microsoft.com/office/drawing/2014/main" id="{28BB8117-C944-DA59-9B48-DF07CBA42D02}"/>
                </a:ext>
              </a:extLst>
            </p:cNvPr>
            <p:cNvSpPr txBox="1"/>
            <p:nvPr/>
          </p:nvSpPr>
          <p:spPr>
            <a:xfrm>
              <a:off x="1033374" y="76255"/>
              <a:ext cx="2411847" cy="6990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085"/>
                </a:lnSpc>
              </a:pPr>
              <a:r>
                <a:rPr lang="en-US" sz="1400" b="1" dirty="0" err="1">
                  <a:latin typeface="Open Sans Bold"/>
                  <a:ea typeface="Open Sans Bold"/>
                  <a:cs typeface="Open Sans Bold"/>
                  <a:sym typeface="Open Sans Bold"/>
                </a:rPr>
                <a:t>Institut</a:t>
              </a:r>
              <a:r>
                <a:rPr lang="en-US" sz="1400" b="1" dirty="0">
                  <a:latin typeface="Open Sans Bold"/>
                  <a:ea typeface="Open Sans Bold"/>
                  <a:cs typeface="Open Sans Bold"/>
                  <a:sym typeface="Open Sans Bold"/>
                </a:rPr>
                <a:t> Kesehatan Deli </a:t>
              </a:r>
              <a:r>
                <a:rPr lang="en-US" sz="1400" b="1" dirty="0" err="1">
                  <a:latin typeface="Open Sans Bold"/>
                  <a:ea typeface="Open Sans Bold"/>
                  <a:cs typeface="Open Sans Bold"/>
                  <a:sym typeface="Open Sans Bold"/>
                </a:rPr>
                <a:t>Husada</a:t>
              </a:r>
              <a:r>
                <a:rPr lang="en-US" sz="1400" b="1" dirty="0"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1400" b="1" dirty="0" err="1">
                  <a:latin typeface="Open Sans Bold"/>
                  <a:ea typeface="Open Sans Bold"/>
                  <a:cs typeface="Open Sans Bold"/>
                  <a:sym typeface="Open Sans Bold"/>
                </a:rPr>
                <a:t>Delitua</a:t>
              </a:r>
              <a:endParaRPr lang="en-US" sz="1400" b="1" dirty="0">
                <a:latin typeface="Open Sans Bold"/>
                <a:ea typeface="Open Sans Bold"/>
                <a:cs typeface="Open Sans Bold"/>
                <a:sym typeface="Open Sans Bold"/>
              </a:endParaRPr>
            </a:p>
          </p:txBody>
        </p:sp>
        <p:sp>
          <p:nvSpPr>
            <p:cNvPr id="68" name="TextBox 28">
              <a:extLst>
                <a:ext uri="{FF2B5EF4-FFF2-40B4-BE49-F238E27FC236}">
                  <a16:creationId xmlns:a16="http://schemas.microsoft.com/office/drawing/2014/main" id="{99C80E62-E2B9-B825-FBFE-A305877F0FCD}"/>
                </a:ext>
              </a:extLst>
            </p:cNvPr>
            <p:cNvSpPr txBox="1"/>
            <p:nvPr/>
          </p:nvSpPr>
          <p:spPr>
            <a:xfrm>
              <a:off x="1198313" y="287590"/>
              <a:ext cx="1877161" cy="53151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3300"/>
                </a:lnSpc>
              </a:pPr>
              <a:endParaRPr lang="en-US" sz="2400" b="1" dirty="0">
                <a:latin typeface="Canva Sans Bold"/>
                <a:ea typeface="Canva Sans Bold"/>
                <a:cs typeface="Canva Sans Bold"/>
                <a:sym typeface="Canva Sans Bold"/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D9046D9E-37CC-640D-1F75-888B134FF70E}"/>
              </a:ext>
            </a:extLst>
          </p:cNvPr>
          <p:cNvGrpSpPr/>
          <p:nvPr/>
        </p:nvGrpSpPr>
        <p:grpSpPr>
          <a:xfrm>
            <a:off x="13375561" y="174494"/>
            <a:ext cx="3879452" cy="1026029"/>
            <a:chOff x="207007" y="228612"/>
            <a:chExt cx="5172604" cy="1368041"/>
          </a:xfrm>
        </p:grpSpPr>
        <p:sp>
          <p:nvSpPr>
            <p:cNvPr id="72" name="Freeform 19">
              <a:extLst>
                <a:ext uri="{FF2B5EF4-FFF2-40B4-BE49-F238E27FC236}">
                  <a16:creationId xmlns:a16="http://schemas.microsoft.com/office/drawing/2014/main" id="{14E3840A-D787-DF07-D88C-36E90A00BD88}"/>
                </a:ext>
              </a:extLst>
            </p:cNvPr>
            <p:cNvSpPr/>
            <p:nvPr/>
          </p:nvSpPr>
          <p:spPr>
            <a:xfrm>
              <a:off x="207007" y="228612"/>
              <a:ext cx="1084143" cy="1063488"/>
            </a:xfrm>
            <a:custGeom>
              <a:avLst/>
              <a:gdLst/>
              <a:ahLst/>
              <a:cxnLst/>
              <a:rect l="l" t="t" r="r" b="b"/>
              <a:pathLst>
                <a:path w="1478695" h="1478695">
                  <a:moveTo>
                    <a:pt x="0" y="0"/>
                  </a:moveTo>
                  <a:lnTo>
                    <a:pt x="1478695" y="0"/>
                  </a:lnTo>
                  <a:lnTo>
                    <a:pt x="1478695" y="1478695"/>
                  </a:lnTo>
                  <a:lnTo>
                    <a:pt x="0" y="14786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/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D"/>
            </a:p>
          </p:txBody>
        </p:sp>
        <p:sp>
          <p:nvSpPr>
            <p:cNvPr id="73" name="TextBox 20">
              <a:extLst>
                <a:ext uri="{FF2B5EF4-FFF2-40B4-BE49-F238E27FC236}">
                  <a16:creationId xmlns:a16="http://schemas.microsoft.com/office/drawing/2014/main" id="{FB208C94-1ACF-6A8B-C869-015AFAC8669D}"/>
                </a:ext>
              </a:extLst>
            </p:cNvPr>
            <p:cNvSpPr txBox="1"/>
            <p:nvPr/>
          </p:nvSpPr>
          <p:spPr>
            <a:xfrm>
              <a:off x="1389926" y="235253"/>
              <a:ext cx="3989685" cy="136140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2515"/>
                </a:lnSpc>
              </a:pPr>
              <a:r>
                <a:rPr lang="en-US" sz="2800" b="1" spc="543" dirty="0">
                  <a:latin typeface="Canva Sans Bold"/>
                  <a:ea typeface="Canva Sans Bold"/>
                  <a:cs typeface="Canva Sans Bold"/>
                  <a:sym typeface="Canva Sans Bold"/>
                </a:rPr>
                <a:t>DELI HUSADA</a:t>
              </a:r>
            </a:p>
            <a:p>
              <a:pPr algn="l">
                <a:lnSpc>
                  <a:spcPct val="150000"/>
                </a:lnSpc>
              </a:pPr>
              <a:r>
                <a:rPr lang="en-US" sz="1600" b="1" dirty="0">
                  <a:latin typeface="Canva Sans Bold"/>
                  <a:ea typeface="Canva Sans Bold"/>
                  <a:cs typeface="Canva Sans Bold"/>
                  <a:sym typeface="Canva Sans Bold"/>
                </a:rPr>
                <a:t>Health Professional </a:t>
              </a:r>
              <a:r>
                <a:rPr lang="en-US" sz="1600" b="1" dirty="0" err="1">
                  <a:latin typeface="Canva Sans Bold"/>
                  <a:ea typeface="Canva Sans Bold"/>
                  <a:cs typeface="Canva Sans Bold"/>
                  <a:sym typeface="Canva Sans Bold"/>
                </a:rPr>
                <a:t>Trainning</a:t>
              </a:r>
              <a:r>
                <a:rPr lang="en-US" sz="1600" b="1" dirty="0"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</a:p>
            <a:p>
              <a:pPr algn="l">
                <a:lnSpc>
                  <a:spcPct val="150000"/>
                </a:lnSpc>
              </a:pPr>
              <a:r>
                <a:rPr lang="en-US" sz="1600" b="1" dirty="0">
                  <a:latin typeface="Canva Sans Bold"/>
                  <a:ea typeface="Canva Sans Bold"/>
                  <a:cs typeface="Canva Sans Bold"/>
                  <a:sym typeface="Canva Sans Bold"/>
                </a:rPr>
                <a:t>And Learning Centre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58A05DC-7680-93BD-4B0B-096E2D5188C2}"/>
              </a:ext>
            </a:extLst>
          </p:cNvPr>
          <p:cNvGrpSpPr/>
          <p:nvPr/>
        </p:nvGrpSpPr>
        <p:grpSpPr>
          <a:xfrm>
            <a:off x="17278536" y="13917"/>
            <a:ext cx="1083785" cy="1103931"/>
            <a:chOff x="0" y="0"/>
            <a:chExt cx="2163022" cy="2163022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B6A2D3DC-1E11-5C99-F260-82438E668E66}"/>
                </a:ext>
              </a:extLst>
            </p:cNvPr>
            <p:cNvGrpSpPr/>
            <p:nvPr/>
          </p:nvGrpSpPr>
          <p:grpSpPr>
            <a:xfrm>
              <a:off x="272450" y="330676"/>
              <a:ext cx="1611640" cy="1407249"/>
              <a:chOff x="0" y="0"/>
              <a:chExt cx="1247470" cy="1089264"/>
            </a:xfrm>
          </p:grpSpPr>
          <p:sp>
            <p:nvSpPr>
              <p:cNvPr id="77" name="Freeform 14">
                <a:extLst>
                  <a:ext uri="{FF2B5EF4-FFF2-40B4-BE49-F238E27FC236}">
                    <a16:creationId xmlns:a16="http://schemas.microsoft.com/office/drawing/2014/main" id="{B2A58213-D2AA-F539-B95E-0D849A019088}"/>
                  </a:ext>
                </a:extLst>
              </p:cNvPr>
              <p:cNvSpPr/>
              <p:nvPr/>
            </p:nvSpPr>
            <p:spPr>
              <a:xfrm>
                <a:off x="0" y="0"/>
                <a:ext cx="1247470" cy="1089264"/>
              </a:xfrm>
              <a:custGeom>
                <a:avLst/>
                <a:gdLst/>
                <a:ahLst/>
                <a:cxnLst/>
                <a:rect l="l" t="t" r="r" b="b"/>
                <a:pathLst>
                  <a:path w="1247470" h="1089264">
                    <a:moveTo>
                      <a:pt x="623735" y="0"/>
                    </a:moveTo>
                    <a:cubicBezTo>
                      <a:pt x="279256" y="0"/>
                      <a:pt x="0" y="243840"/>
                      <a:pt x="0" y="544632"/>
                    </a:cubicBezTo>
                    <a:cubicBezTo>
                      <a:pt x="0" y="845424"/>
                      <a:pt x="279256" y="1089264"/>
                      <a:pt x="623735" y="1089264"/>
                    </a:cubicBezTo>
                    <a:cubicBezTo>
                      <a:pt x="968214" y="1089264"/>
                      <a:pt x="1247470" y="845424"/>
                      <a:pt x="1247470" y="544632"/>
                    </a:cubicBezTo>
                    <a:cubicBezTo>
                      <a:pt x="1247470" y="243840"/>
                      <a:pt x="968214" y="0"/>
                      <a:pt x="62373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ID"/>
              </a:p>
            </p:txBody>
          </p:sp>
          <p:sp>
            <p:nvSpPr>
              <p:cNvPr id="78" name="TextBox 15">
                <a:extLst>
                  <a:ext uri="{FF2B5EF4-FFF2-40B4-BE49-F238E27FC236}">
                    <a16:creationId xmlns:a16="http://schemas.microsoft.com/office/drawing/2014/main" id="{E929F843-8758-64D9-A0F0-9C6DA1D27AEE}"/>
                  </a:ext>
                </a:extLst>
              </p:cNvPr>
              <p:cNvSpPr txBox="1"/>
              <p:nvPr/>
            </p:nvSpPr>
            <p:spPr>
              <a:xfrm>
                <a:off x="116950" y="35443"/>
                <a:ext cx="1013569" cy="95170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2800"/>
                  </a:lnSpc>
                </a:pPr>
                <a:endParaRPr/>
              </a:p>
            </p:txBody>
          </p:sp>
        </p:grpSp>
        <p:sp>
          <p:nvSpPr>
            <p:cNvPr id="76" name="Freeform 16">
              <a:extLst>
                <a:ext uri="{FF2B5EF4-FFF2-40B4-BE49-F238E27FC236}">
                  <a16:creationId xmlns:a16="http://schemas.microsoft.com/office/drawing/2014/main" id="{58414F60-CDBC-428B-6521-4BD29A88A199}"/>
                </a:ext>
              </a:extLst>
            </p:cNvPr>
            <p:cNvSpPr/>
            <p:nvPr/>
          </p:nvSpPr>
          <p:spPr>
            <a:xfrm>
              <a:off x="0" y="0"/>
              <a:ext cx="2163022" cy="2163022"/>
            </a:xfrm>
            <a:custGeom>
              <a:avLst/>
              <a:gdLst/>
              <a:ahLst/>
              <a:cxnLst/>
              <a:rect l="l" t="t" r="r" b="b"/>
              <a:pathLst>
                <a:path w="2163022" h="2163022">
                  <a:moveTo>
                    <a:pt x="0" y="0"/>
                  </a:moveTo>
                  <a:lnTo>
                    <a:pt x="2163022" y="0"/>
                  </a:lnTo>
                  <a:lnTo>
                    <a:pt x="2163022" y="2163022"/>
                  </a:lnTo>
                  <a:lnTo>
                    <a:pt x="0" y="21630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D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pic>
        <p:nvPicPr>
          <p:cNvPr id="43" name="Transparent Building Background – IKDH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570" y="219120"/>
            <a:ext cx="2300020" cy="348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74"/>
              </a:lnSpc>
            </a:pPr>
            <a:r>
              <a:rPr lang="en-US" sz="2311" b="1" spc="68">
                <a:solidFill>
                  <a:srgbClr val="0D3256"/>
                </a:solidFill>
                <a:latin typeface="Lato Bold"/>
                <a:ea typeface="Lato Bold"/>
                <a:cs typeface="Lato Bold"/>
                <a:sym typeface="Lato Bold"/>
              </a:rPr>
              <a:t>DELI ICAS 2027</a:t>
            </a:r>
          </a:p>
        </p:txBody>
      </p:sp>
      <p:sp>
        <p:nvSpPr>
          <p:cNvPr id="4" name="Freeform 4"/>
          <p:cNvSpPr/>
          <p:nvPr/>
        </p:nvSpPr>
        <p:spPr>
          <a:xfrm>
            <a:off x="2821952" y="207708"/>
            <a:ext cx="229694" cy="437279"/>
          </a:xfrm>
          <a:custGeom>
            <a:avLst/>
            <a:gdLst/>
            <a:ahLst/>
            <a:cxnLst/>
            <a:rect l="l" t="t" r="r" b="b"/>
            <a:pathLst>
              <a:path w="229694" h="437279">
                <a:moveTo>
                  <a:pt x="0" y="0"/>
                </a:moveTo>
                <a:lnTo>
                  <a:pt x="229694" y="0"/>
                </a:lnTo>
                <a:lnTo>
                  <a:pt x="229694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5" name="TextBox 5"/>
          <p:cNvSpPr txBox="1"/>
          <p:nvPr/>
        </p:nvSpPr>
        <p:spPr>
          <a:xfrm>
            <a:off x="3077623" y="236818"/>
            <a:ext cx="5669759" cy="317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83"/>
              </a:lnSpc>
            </a:pPr>
            <a:r>
              <a:rPr lang="en-US" sz="1740" b="1">
                <a:solidFill>
                  <a:srgbClr val="0D3256"/>
                </a:solidFill>
                <a:latin typeface="Lato Bold"/>
                <a:ea typeface="Lato Bold"/>
                <a:cs typeface="Lato Bold"/>
                <a:sym typeface="Lato Bold"/>
              </a:rPr>
              <a:t>The 2nd Deli International Conference on Allied Sciences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1936" y="583218"/>
            <a:ext cx="9063409" cy="317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83"/>
              </a:lnSpc>
            </a:pPr>
            <a:r>
              <a:rPr lang="en-US" sz="1740" b="1" i="1">
                <a:solidFill>
                  <a:srgbClr val="2F8983"/>
                </a:solidFill>
                <a:latin typeface="Lato Bold Italics"/>
                <a:ea typeface="Lato Bold Italics"/>
                <a:cs typeface="Lato Bold Italics"/>
                <a:sym typeface="Lato Bold Italics"/>
              </a:rPr>
              <a:t>Official Theme: “One Health for Sustainable Communities in the Era of Digital Transformation”</a:t>
            </a:r>
          </a:p>
        </p:txBody>
      </p:sp>
      <p:sp>
        <p:nvSpPr>
          <p:cNvPr id="7" name="Freeform 7"/>
          <p:cNvSpPr/>
          <p:nvPr/>
        </p:nvSpPr>
        <p:spPr>
          <a:xfrm>
            <a:off x="426574" y="852695"/>
            <a:ext cx="13289426" cy="437279"/>
          </a:xfrm>
          <a:custGeom>
            <a:avLst/>
            <a:gdLst/>
            <a:ahLst/>
            <a:cxnLst/>
            <a:rect l="l" t="t" r="r" b="b"/>
            <a:pathLst>
              <a:path w="13289426" h="437279">
                <a:moveTo>
                  <a:pt x="0" y="0"/>
                </a:moveTo>
                <a:lnTo>
                  <a:pt x="13289426" y="0"/>
                </a:lnTo>
                <a:lnTo>
                  <a:pt x="13289426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0" name="TextBox 10"/>
          <p:cNvSpPr txBox="1"/>
          <p:nvPr/>
        </p:nvSpPr>
        <p:spPr>
          <a:xfrm>
            <a:off x="678209" y="1493756"/>
            <a:ext cx="4509541" cy="7138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64"/>
              </a:lnSpc>
            </a:pPr>
            <a:r>
              <a:rPr lang="en-US" sz="4803" b="1" spc="143">
                <a:solidFill>
                  <a:srgbClr val="0D3256"/>
                </a:solidFill>
                <a:latin typeface="Lato Bold"/>
                <a:ea typeface="Lato Bold"/>
                <a:cs typeface="Lato Bold"/>
                <a:sym typeface="Lato Bold"/>
              </a:rPr>
              <a:t>KEY FINDINGS</a:t>
            </a:r>
          </a:p>
        </p:txBody>
      </p:sp>
      <p:sp>
        <p:nvSpPr>
          <p:cNvPr id="11" name="Freeform 11"/>
          <p:cNvSpPr/>
          <p:nvPr/>
        </p:nvSpPr>
        <p:spPr>
          <a:xfrm>
            <a:off x="645330" y="2350377"/>
            <a:ext cx="4145426" cy="5159898"/>
          </a:xfrm>
          <a:custGeom>
            <a:avLst/>
            <a:gdLst/>
            <a:ahLst/>
            <a:cxnLst/>
            <a:rect l="l" t="t" r="r" b="b"/>
            <a:pathLst>
              <a:path w="4145426" h="5159898">
                <a:moveTo>
                  <a:pt x="0" y="0"/>
                </a:moveTo>
                <a:lnTo>
                  <a:pt x="4145426" y="0"/>
                </a:lnTo>
                <a:lnTo>
                  <a:pt x="4145426" y="5159898"/>
                </a:lnTo>
                <a:lnTo>
                  <a:pt x="0" y="515989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2" name="Freeform 12"/>
          <p:cNvSpPr/>
          <p:nvPr/>
        </p:nvSpPr>
        <p:spPr>
          <a:xfrm>
            <a:off x="4572000" y="2350377"/>
            <a:ext cx="6322048" cy="5159898"/>
          </a:xfrm>
          <a:custGeom>
            <a:avLst/>
            <a:gdLst/>
            <a:ahLst/>
            <a:cxnLst/>
            <a:rect l="l" t="t" r="r" b="b"/>
            <a:pathLst>
              <a:path w="6322048" h="5159898">
                <a:moveTo>
                  <a:pt x="0" y="0"/>
                </a:moveTo>
                <a:lnTo>
                  <a:pt x="6322048" y="0"/>
                </a:lnTo>
                <a:lnTo>
                  <a:pt x="6322048" y="5159898"/>
                </a:lnTo>
                <a:lnTo>
                  <a:pt x="0" y="515989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3" name="TextBox 13"/>
          <p:cNvSpPr txBox="1"/>
          <p:nvPr/>
        </p:nvSpPr>
        <p:spPr>
          <a:xfrm>
            <a:off x="5768413" y="3836360"/>
            <a:ext cx="3731333" cy="65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83"/>
              </a:lnSpc>
            </a:pPr>
            <a:r>
              <a:rPr lang="en-US" sz="1740" b="1">
                <a:solidFill>
                  <a:srgbClr val="2F8983"/>
                </a:solidFill>
                <a:latin typeface="Lato Bold"/>
                <a:ea typeface="Lato Bold"/>
                <a:cs typeface="Lato Bold"/>
                <a:sym typeface="Lato Bold"/>
              </a:rPr>
              <a:t>INSERT CHART OR FIGURE (QUANTITATIVE OR QUALITATIVE)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968089" y="4801477"/>
            <a:ext cx="3346982" cy="9958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83"/>
              </a:lnSpc>
            </a:pPr>
            <a:r>
              <a:rPr lang="en-US" sz="1740" b="1">
                <a:solidFill>
                  <a:srgbClr val="69747B"/>
                </a:solidFill>
                <a:latin typeface="Lato Bold"/>
                <a:ea typeface="Lato Bold"/>
                <a:cs typeface="Lato Bold"/>
                <a:sym typeface="Lato Bold"/>
              </a:rPr>
              <a:t>Replace this placeholder with your chart, graph, model, or figure to highlight the main evidence.</a:t>
            </a:r>
          </a:p>
        </p:txBody>
      </p:sp>
      <p:sp>
        <p:nvSpPr>
          <p:cNvPr id="15" name="Freeform 15"/>
          <p:cNvSpPr/>
          <p:nvPr/>
        </p:nvSpPr>
        <p:spPr>
          <a:xfrm>
            <a:off x="645330" y="7499343"/>
            <a:ext cx="1968804" cy="1508614"/>
          </a:xfrm>
          <a:custGeom>
            <a:avLst/>
            <a:gdLst/>
            <a:ahLst/>
            <a:cxnLst/>
            <a:rect l="l" t="t" r="r" b="b"/>
            <a:pathLst>
              <a:path w="1968804" h="1508614">
                <a:moveTo>
                  <a:pt x="0" y="0"/>
                </a:moveTo>
                <a:lnTo>
                  <a:pt x="1968804" y="0"/>
                </a:lnTo>
                <a:lnTo>
                  <a:pt x="1968804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6" name="TextBox 16"/>
          <p:cNvSpPr txBox="1"/>
          <p:nvPr/>
        </p:nvSpPr>
        <p:spPr>
          <a:xfrm>
            <a:off x="968803" y="7939796"/>
            <a:ext cx="1156531" cy="7139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2"/>
              </a:lnSpc>
            </a:pPr>
            <a:r>
              <a:rPr lang="en-US" sz="2443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KEY</a:t>
            </a:r>
          </a:p>
          <a:p>
            <a:pPr algn="ctr">
              <a:lnSpc>
                <a:spcPts val="2932"/>
              </a:lnSpc>
            </a:pPr>
            <a:r>
              <a:rPr lang="en-US" sz="2443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RESULT</a:t>
            </a:r>
          </a:p>
        </p:txBody>
      </p:sp>
      <p:sp>
        <p:nvSpPr>
          <p:cNvPr id="17" name="Freeform 17"/>
          <p:cNvSpPr/>
          <p:nvPr/>
        </p:nvSpPr>
        <p:spPr>
          <a:xfrm>
            <a:off x="2384440" y="7499343"/>
            <a:ext cx="8509608" cy="1508614"/>
          </a:xfrm>
          <a:custGeom>
            <a:avLst/>
            <a:gdLst/>
            <a:ahLst/>
            <a:cxnLst/>
            <a:rect l="l" t="t" r="r" b="b"/>
            <a:pathLst>
              <a:path w="8509608" h="1508614">
                <a:moveTo>
                  <a:pt x="0" y="0"/>
                </a:moveTo>
                <a:lnTo>
                  <a:pt x="8509608" y="0"/>
                </a:lnTo>
                <a:lnTo>
                  <a:pt x="8509608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8" name="TextBox 18"/>
          <p:cNvSpPr txBox="1"/>
          <p:nvPr/>
        </p:nvSpPr>
        <p:spPr>
          <a:xfrm>
            <a:off x="2808127" y="7844198"/>
            <a:ext cx="3151349" cy="426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4"/>
              </a:lnSpc>
            </a:pPr>
            <a:r>
              <a:rPr lang="en-US" sz="2271" b="1">
                <a:solidFill>
                  <a:srgbClr val="2F8983"/>
                </a:solidFill>
                <a:latin typeface="Lato Bold"/>
                <a:ea typeface="Lato Bold"/>
                <a:cs typeface="Lato Bold"/>
                <a:sym typeface="Lato Bold"/>
              </a:rPr>
              <a:t>[INSERT KEY FINDING]</a:t>
            </a:r>
          </a:p>
        </p:txBody>
      </p:sp>
      <p:sp>
        <p:nvSpPr>
          <p:cNvPr id="19" name="Freeform 19"/>
          <p:cNvSpPr/>
          <p:nvPr/>
        </p:nvSpPr>
        <p:spPr>
          <a:xfrm>
            <a:off x="10883110" y="2350377"/>
            <a:ext cx="6759560" cy="3443576"/>
          </a:xfrm>
          <a:custGeom>
            <a:avLst/>
            <a:gdLst/>
            <a:ahLst/>
            <a:cxnLst/>
            <a:rect l="l" t="t" r="r" b="b"/>
            <a:pathLst>
              <a:path w="6759560" h="3443576">
                <a:moveTo>
                  <a:pt x="0" y="0"/>
                </a:moveTo>
                <a:lnTo>
                  <a:pt x="6759560" y="0"/>
                </a:lnTo>
                <a:lnTo>
                  <a:pt x="6759560" y="3443576"/>
                </a:lnTo>
                <a:lnTo>
                  <a:pt x="0" y="344357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0" name="Freeform 20"/>
          <p:cNvSpPr/>
          <p:nvPr/>
        </p:nvSpPr>
        <p:spPr>
          <a:xfrm>
            <a:off x="10883110" y="2350377"/>
            <a:ext cx="6759560" cy="655919"/>
          </a:xfrm>
          <a:custGeom>
            <a:avLst/>
            <a:gdLst/>
            <a:ahLst/>
            <a:cxnLst/>
            <a:rect l="l" t="t" r="r" b="b"/>
            <a:pathLst>
              <a:path w="6759560" h="655919">
                <a:moveTo>
                  <a:pt x="0" y="0"/>
                </a:moveTo>
                <a:lnTo>
                  <a:pt x="6759560" y="0"/>
                </a:lnTo>
                <a:lnTo>
                  <a:pt x="6759560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1" name="TextBox 21"/>
          <p:cNvSpPr txBox="1"/>
          <p:nvPr/>
        </p:nvSpPr>
        <p:spPr>
          <a:xfrm>
            <a:off x="13086328" y="2518675"/>
            <a:ext cx="2111237" cy="257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5"/>
              </a:lnSpc>
            </a:pPr>
            <a:r>
              <a:rPr lang="en-US" sz="1546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FINDINGS SUMMARY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663773" y="3440832"/>
            <a:ext cx="4304716" cy="1702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36"/>
              </a:lnSpc>
            </a:pPr>
            <a:r>
              <a:rPr lang="en-US" sz="1335" b="1">
                <a:solidFill>
                  <a:srgbClr val="69747B"/>
                </a:solidFill>
                <a:latin typeface="Lato Bold"/>
                <a:ea typeface="Lato Bold"/>
                <a:cs typeface="Lato Bold"/>
                <a:sym typeface="Lato Bold"/>
              </a:rPr>
              <a:t>This study identified key patterns and outcomes related to [Insert Topic/Variable].</a:t>
            </a:r>
          </a:p>
          <a:p>
            <a:pPr algn="l">
              <a:lnSpc>
                <a:spcPts val="1870"/>
              </a:lnSpc>
            </a:pPr>
            <a:r>
              <a:rPr lang="en-US" sz="1335" b="1">
                <a:solidFill>
                  <a:srgbClr val="69747B"/>
                </a:solidFill>
                <a:latin typeface="Lato Bold"/>
                <a:ea typeface="Lato Bold"/>
                <a:cs typeface="Lato Bold"/>
                <a:sym typeface="Lato Bold"/>
              </a:rPr>
              <a:t>The results demonstrate meaningful relationships and practical relevance.</a:t>
            </a:r>
          </a:p>
          <a:p>
            <a:pPr algn="l">
              <a:lnSpc>
                <a:spcPts val="1870"/>
              </a:lnSpc>
            </a:pPr>
            <a:r>
              <a:rPr lang="en-US" sz="1335" b="1">
                <a:solidFill>
                  <a:srgbClr val="69747B"/>
                </a:solidFill>
                <a:latin typeface="Lato Bold"/>
                <a:ea typeface="Lato Bold"/>
                <a:cs typeface="Lato Bold"/>
                <a:sym typeface="Lato Bold"/>
              </a:rPr>
              <a:t>Evidence supports the proposed framework and study objectives.</a:t>
            </a:r>
          </a:p>
          <a:p>
            <a:pPr algn="l">
              <a:lnSpc>
                <a:spcPts val="1870"/>
              </a:lnSpc>
            </a:pPr>
            <a:r>
              <a:rPr lang="en-US" sz="1335" b="1">
                <a:solidFill>
                  <a:srgbClr val="69747B"/>
                </a:solidFill>
                <a:latin typeface="Lato Bold"/>
                <a:ea typeface="Lato Bold"/>
                <a:cs typeface="Lato Bold"/>
                <a:sym typeface="Lato Bold"/>
              </a:rPr>
              <a:t>Overall findings are consistent and significant.</a:t>
            </a:r>
          </a:p>
        </p:txBody>
      </p:sp>
      <p:sp>
        <p:nvSpPr>
          <p:cNvPr id="23" name="Freeform 23"/>
          <p:cNvSpPr/>
          <p:nvPr/>
        </p:nvSpPr>
        <p:spPr>
          <a:xfrm>
            <a:off x="10883110" y="5783021"/>
            <a:ext cx="3489158" cy="3432644"/>
          </a:xfrm>
          <a:custGeom>
            <a:avLst/>
            <a:gdLst/>
            <a:ahLst/>
            <a:cxnLst/>
            <a:rect l="l" t="t" r="r" b="b"/>
            <a:pathLst>
              <a:path w="3489158" h="3432644">
                <a:moveTo>
                  <a:pt x="0" y="0"/>
                </a:moveTo>
                <a:lnTo>
                  <a:pt x="3489158" y="0"/>
                </a:lnTo>
                <a:lnTo>
                  <a:pt x="3489158" y="3432644"/>
                </a:lnTo>
                <a:lnTo>
                  <a:pt x="0" y="343264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4" name="Freeform 24"/>
          <p:cNvSpPr/>
          <p:nvPr/>
        </p:nvSpPr>
        <p:spPr>
          <a:xfrm>
            <a:off x="10883110" y="5783021"/>
            <a:ext cx="3489158" cy="1082267"/>
          </a:xfrm>
          <a:custGeom>
            <a:avLst/>
            <a:gdLst/>
            <a:ahLst/>
            <a:cxnLst/>
            <a:rect l="l" t="t" r="r" b="b"/>
            <a:pathLst>
              <a:path w="3489158" h="1082267">
                <a:moveTo>
                  <a:pt x="0" y="0"/>
                </a:moveTo>
                <a:lnTo>
                  <a:pt x="3489158" y="0"/>
                </a:lnTo>
                <a:lnTo>
                  <a:pt x="3489158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5" name="TextBox 25"/>
          <p:cNvSpPr txBox="1"/>
          <p:nvPr/>
        </p:nvSpPr>
        <p:spPr>
          <a:xfrm>
            <a:off x="11419289" y="6057973"/>
            <a:ext cx="2441726" cy="524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5"/>
              </a:lnSpc>
            </a:pPr>
            <a:r>
              <a:rPr lang="en-US" sz="1546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STATISTICAL ANALYSIS / QUALITATIVE THEMES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499814" y="7441809"/>
            <a:ext cx="1948265" cy="1012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9"/>
              </a:lnSpc>
            </a:pPr>
            <a:r>
              <a:rPr lang="en-US" sz="1125" b="1">
                <a:solidFill>
                  <a:srgbClr val="69747B"/>
                </a:solidFill>
                <a:latin typeface="Lato Bold"/>
                <a:ea typeface="Lato Bold"/>
                <a:cs typeface="Lato Bold"/>
                <a:sym typeface="Lato Bold"/>
              </a:rPr>
              <a:t>Insert key statistical results or qualitative themes.</a:t>
            </a:r>
          </a:p>
          <a:p>
            <a:pPr algn="l">
              <a:lnSpc>
                <a:spcPts val="1575"/>
              </a:lnSpc>
            </a:pPr>
            <a:r>
              <a:rPr lang="en-US" sz="1125" b="1">
                <a:solidFill>
                  <a:srgbClr val="69747B"/>
                </a:solidFill>
                <a:latin typeface="Lato Bold"/>
                <a:ea typeface="Lato Bold"/>
                <a:cs typeface="Lato Bold"/>
                <a:sym typeface="Lato Bold"/>
              </a:rPr>
              <a:t>Report test results, significance levels,</a:t>
            </a:r>
          </a:p>
          <a:p>
            <a:pPr algn="l">
              <a:lnSpc>
                <a:spcPts val="1575"/>
              </a:lnSpc>
            </a:pPr>
            <a:r>
              <a:rPr lang="en-US" sz="1125" b="1">
                <a:solidFill>
                  <a:srgbClr val="69747B"/>
                </a:solidFill>
                <a:latin typeface="Lato Bold"/>
                <a:ea typeface="Lato Bold"/>
                <a:cs typeface="Lato Bold"/>
                <a:sym typeface="Lato Bold"/>
              </a:rPr>
              <a:t>or major patterns observed.</a:t>
            </a:r>
          </a:p>
        </p:txBody>
      </p:sp>
      <p:sp>
        <p:nvSpPr>
          <p:cNvPr id="27" name="Freeform 27"/>
          <p:cNvSpPr/>
          <p:nvPr/>
        </p:nvSpPr>
        <p:spPr>
          <a:xfrm>
            <a:off x="14361330" y="5783021"/>
            <a:ext cx="3281340" cy="3432644"/>
          </a:xfrm>
          <a:custGeom>
            <a:avLst/>
            <a:gdLst/>
            <a:ahLst/>
            <a:cxnLst/>
            <a:rect l="l" t="t" r="r" b="b"/>
            <a:pathLst>
              <a:path w="3281340" h="3432644">
                <a:moveTo>
                  <a:pt x="0" y="0"/>
                </a:moveTo>
                <a:lnTo>
                  <a:pt x="3281340" y="0"/>
                </a:lnTo>
                <a:lnTo>
                  <a:pt x="3281340" y="3432644"/>
                </a:lnTo>
                <a:lnTo>
                  <a:pt x="0" y="343264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8" name="Freeform 28"/>
          <p:cNvSpPr/>
          <p:nvPr/>
        </p:nvSpPr>
        <p:spPr>
          <a:xfrm>
            <a:off x="14361330" y="5783021"/>
            <a:ext cx="3281340" cy="1082267"/>
          </a:xfrm>
          <a:custGeom>
            <a:avLst/>
            <a:gdLst/>
            <a:ahLst/>
            <a:cxnLst/>
            <a:rect l="l" t="t" r="r" b="b"/>
            <a:pathLst>
              <a:path w="3281340" h="1082267">
                <a:moveTo>
                  <a:pt x="0" y="0"/>
                </a:moveTo>
                <a:lnTo>
                  <a:pt x="3281340" y="0"/>
                </a:lnTo>
                <a:lnTo>
                  <a:pt x="3281340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9" name="TextBox 29"/>
          <p:cNvSpPr txBox="1"/>
          <p:nvPr/>
        </p:nvSpPr>
        <p:spPr>
          <a:xfrm>
            <a:off x="14871429" y="7323820"/>
            <a:ext cx="2328959" cy="1237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36"/>
              </a:lnSpc>
            </a:pPr>
            <a:r>
              <a:rPr lang="en-US" sz="1335" b="1">
                <a:solidFill>
                  <a:srgbClr val="69747B"/>
                </a:solidFill>
                <a:latin typeface="Lato Bold"/>
                <a:ea typeface="Lato Bold"/>
                <a:cs typeface="Lato Bold"/>
                <a:sym typeface="Lato Bold"/>
              </a:rPr>
              <a:t>Insert comparisons across groups, conditions,</a:t>
            </a:r>
          </a:p>
          <a:p>
            <a:pPr algn="l">
              <a:lnSpc>
                <a:spcPts val="1870"/>
              </a:lnSpc>
            </a:pPr>
            <a:r>
              <a:rPr lang="en-US" sz="1335" b="1">
                <a:solidFill>
                  <a:srgbClr val="69747B"/>
                </a:solidFill>
                <a:latin typeface="Lato Bold"/>
                <a:ea typeface="Lato Bold"/>
                <a:cs typeface="Lato Bold"/>
                <a:sym typeface="Lato Bold"/>
              </a:rPr>
              <a:t>or previous studies.</a:t>
            </a:r>
          </a:p>
          <a:p>
            <a:pPr algn="l">
              <a:lnSpc>
                <a:spcPts val="1870"/>
              </a:lnSpc>
            </a:pPr>
            <a:r>
              <a:rPr lang="en-US" sz="1335" b="1">
                <a:solidFill>
                  <a:srgbClr val="69747B"/>
                </a:solidFill>
                <a:latin typeface="Lato Bold"/>
                <a:ea typeface="Lato Bold"/>
                <a:cs typeface="Lato Bold"/>
                <a:sym typeface="Lato Bold"/>
              </a:rPr>
              <a:t>Highlight differences</a:t>
            </a:r>
          </a:p>
          <a:p>
            <a:pPr algn="l">
              <a:lnSpc>
                <a:spcPts val="1870"/>
              </a:lnSpc>
            </a:pPr>
            <a:r>
              <a:rPr lang="en-US" sz="1335" b="1">
                <a:solidFill>
                  <a:srgbClr val="69747B"/>
                </a:solidFill>
                <a:latin typeface="Lato Bold"/>
                <a:ea typeface="Lato Bold"/>
                <a:cs typeface="Lato Bold"/>
                <a:sym typeface="Lato Bold"/>
              </a:rPr>
              <a:t>and similarities.</a:t>
            </a:r>
          </a:p>
        </p:txBody>
      </p:sp>
      <p:sp>
        <p:nvSpPr>
          <p:cNvPr id="30" name="Freeform 30"/>
          <p:cNvSpPr/>
          <p:nvPr/>
        </p:nvSpPr>
        <p:spPr>
          <a:xfrm>
            <a:off x="0" y="9204733"/>
            <a:ext cx="18288000" cy="1082267"/>
          </a:xfrm>
          <a:custGeom>
            <a:avLst/>
            <a:gdLst/>
            <a:ahLst/>
            <a:cxnLst/>
            <a:rect l="l" t="t" r="r" b="b"/>
            <a:pathLst>
              <a:path w="18288000" h="1082267">
                <a:moveTo>
                  <a:pt x="0" y="0"/>
                </a:moveTo>
                <a:lnTo>
                  <a:pt x="18288000" y="0"/>
                </a:lnTo>
                <a:lnTo>
                  <a:pt x="18288000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1" name="Freeform 31"/>
          <p:cNvSpPr/>
          <p:nvPr/>
        </p:nvSpPr>
        <p:spPr>
          <a:xfrm>
            <a:off x="2603196" y="9642013"/>
            <a:ext cx="229694" cy="437279"/>
          </a:xfrm>
          <a:custGeom>
            <a:avLst/>
            <a:gdLst/>
            <a:ahLst/>
            <a:cxnLst/>
            <a:rect l="l" t="t" r="r" b="b"/>
            <a:pathLst>
              <a:path w="229694" h="437279">
                <a:moveTo>
                  <a:pt x="0" y="0"/>
                </a:moveTo>
                <a:lnTo>
                  <a:pt x="229694" y="0"/>
                </a:lnTo>
                <a:lnTo>
                  <a:pt x="229694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2" name="Freeform 32"/>
          <p:cNvSpPr/>
          <p:nvPr/>
        </p:nvSpPr>
        <p:spPr>
          <a:xfrm>
            <a:off x="4998574" y="9642013"/>
            <a:ext cx="229694" cy="437279"/>
          </a:xfrm>
          <a:custGeom>
            <a:avLst/>
            <a:gdLst/>
            <a:ahLst/>
            <a:cxnLst/>
            <a:rect l="l" t="t" r="r" b="b"/>
            <a:pathLst>
              <a:path w="229694" h="437279">
                <a:moveTo>
                  <a:pt x="0" y="0"/>
                </a:moveTo>
                <a:lnTo>
                  <a:pt x="229694" y="0"/>
                </a:lnTo>
                <a:lnTo>
                  <a:pt x="229694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3" name="Freeform 33"/>
          <p:cNvSpPr/>
          <p:nvPr/>
        </p:nvSpPr>
        <p:spPr>
          <a:xfrm>
            <a:off x="12403464" y="9642013"/>
            <a:ext cx="229694" cy="437279"/>
          </a:xfrm>
          <a:custGeom>
            <a:avLst/>
            <a:gdLst/>
            <a:ahLst/>
            <a:cxnLst/>
            <a:rect l="l" t="t" r="r" b="b"/>
            <a:pathLst>
              <a:path w="229694" h="437279">
                <a:moveTo>
                  <a:pt x="0" y="0"/>
                </a:moveTo>
                <a:lnTo>
                  <a:pt x="229694" y="0"/>
                </a:lnTo>
                <a:lnTo>
                  <a:pt x="229694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4" name="Freeform 34"/>
          <p:cNvSpPr/>
          <p:nvPr/>
        </p:nvSpPr>
        <p:spPr>
          <a:xfrm>
            <a:off x="17194220" y="9204733"/>
            <a:ext cx="885962" cy="1082267"/>
          </a:xfrm>
          <a:custGeom>
            <a:avLst/>
            <a:gdLst/>
            <a:ahLst/>
            <a:cxnLst/>
            <a:rect l="l" t="t" r="r" b="b"/>
            <a:pathLst>
              <a:path w="885962" h="1082267">
                <a:moveTo>
                  <a:pt x="0" y="0"/>
                </a:moveTo>
                <a:lnTo>
                  <a:pt x="885962" y="0"/>
                </a:lnTo>
                <a:lnTo>
                  <a:pt x="885962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5" name="TextBox 35"/>
          <p:cNvSpPr txBox="1"/>
          <p:nvPr/>
        </p:nvSpPr>
        <p:spPr>
          <a:xfrm>
            <a:off x="2772786" y="8378753"/>
            <a:ext cx="6685445" cy="282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4"/>
              </a:lnSpc>
            </a:pPr>
            <a:r>
              <a:rPr lang="en-US" sz="1546" b="1">
                <a:solidFill>
                  <a:srgbClr val="69747B"/>
                </a:solidFill>
                <a:latin typeface="Lato Bold"/>
                <a:ea typeface="Lato Bold"/>
                <a:cs typeface="Lato Bold"/>
                <a:sym typeface="Lato Bold"/>
              </a:rPr>
              <a:t>Summarize the most important result that answers the research question.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2709454" y="9658924"/>
            <a:ext cx="4213947" cy="282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4"/>
              </a:lnSpc>
            </a:pPr>
            <a:r>
              <a:rPr lang="en-US" sz="1546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Advancing Science, Empowering Communities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5319526" y="9658924"/>
            <a:ext cx="3828615" cy="9239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4"/>
              </a:lnSpc>
            </a:pPr>
            <a:r>
              <a:rPr lang="en-US" sz="1546" b="1" dirty="0">
                <a:solidFill>
                  <a:srgbClr val="C09B4F"/>
                </a:solidFill>
                <a:latin typeface="Lato Bold"/>
                <a:ea typeface="Lato Bold"/>
                <a:cs typeface="Lato Bold"/>
                <a:sym typeface="Lato Bold"/>
              </a:rPr>
              <a:t>Organized by:</a:t>
            </a:r>
            <a:r>
              <a:rPr lang="en-US" sz="1546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GB" sz="1546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Doctoral Program in Public Health, </a:t>
            </a:r>
            <a:r>
              <a:rPr lang="en-GB" sz="1546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Institut</a:t>
            </a:r>
            <a:r>
              <a:rPr lang="en-GB" sz="1546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Kesehatan Deli </a:t>
            </a:r>
            <a:r>
              <a:rPr lang="en-GB" sz="1546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Husada</a:t>
            </a:r>
            <a:r>
              <a:rPr lang="en-GB" sz="1546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GB" sz="1546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Delitua</a:t>
            </a:r>
            <a:endParaRPr lang="en-US" sz="1546" b="1" dirty="0">
              <a:solidFill>
                <a:srgbClr val="FFFFFF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14763759" y="6193520"/>
            <a:ext cx="2424868" cy="257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5"/>
              </a:lnSpc>
            </a:pPr>
            <a:r>
              <a:rPr lang="en-US" sz="1546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COMPARATIVE RESULTS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2871509" y="9658924"/>
            <a:ext cx="2170939" cy="282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4"/>
              </a:lnSpc>
            </a:pPr>
            <a:r>
              <a:rPr lang="en-US" sz="1546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ONLINE CONFERENCE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543272" y="9658924"/>
            <a:ext cx="1929838" cy="282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4"/>
              </a:lnSpc>
            </a:pPr>
            <a:r>
              <a:rPr lang="en-US" sz="1546" b="1">
                <a:solidFill>
                  <a:srgbClr val="C09B4F"/>
                </a:solidFill>
                <a:latin typeface="Lato Bold"/>
                <a:ea typeface="Lato Bold"/>
                <a:cs typeface="Lato Bold"/>
                <a:sym typeface="Lato Bold"/>
              </a:rPr>
              <a:t>January 12–13, 2027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1021384" y="9658924"/>
            <a:ext cx="1570953" cy="282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4"/>
              </a:lnSpc>
            </a:pPr>
            <a:r>
              <a:rPr lang="en-US" sz="1546" b="1">
                <a:solidFill>
                  <a:srgbClr val="C09B4F"/>
                </a:solidFill>
                <a:latin typeface="Lato Bold"/>
                <a:ea typeface="Lato Bold"/>
                <a:cs typeface="Lato Bold"/>
                <a:sym typeface="Lato Bold"/>
              </a:rPr>
              <a:t>DELI ICAS 2027 |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7466558" y="9571902"/>
            <a:ext cx="176093" cy="348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4"/>
              </a:lnSpc>
            </a:pPr>
            <a:r>
              <a:rPr lang="en-US" sz="2311" b="1">
                <a:solidFill>
                  <a:srgbClr val="0D3256"/>
                </a:solidFill>
                <a:latin typeface="Lato Bold"/>
                <a:ea typeface="Lato Bold"/>
                <a:cs typeface="Lato Bold"/>
                <a:sym typeface="Lato Bold"/>
              </a:rPr>
              <a:t>6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34DAE5A-DC2D-418F-BEAB-C10649952FB3}"/>
              </a:ext>
            </a:extLst>
          </p:cNvPr>
          <p:cNvGrpSpPr/>
          <p:nvPr/>
        </p:nvGrpSpPr>
        <p:grpSpPr>
          <a:xfrm>
            <a:off x="9529985" y="78143"/>
            <a:ext cx="3364670" cy="1261863"/>
            <a:chOff x="1" y="0"/>
            <a:chExt cx="3445220" cy="1375765"/>
          </a:xfrm>
        </p:grpSpPr>
        <p:sp>
          <p:nvSpPr>
            <p:cNvPr id="45" name="Freeform 22">
              <a:extLst>
                <a:ext uri="{FF2B5EF4-FFF2-40B4-BE49-F238E27FC236}">
                  <a16:creationId xmlns:a16="http://schemas.microsoft.com/office/drawing/2014/main" id="{241CF5A6-BDAD-E0F9-890A-4F40F5CA27E7}"/>
                </a:ext>
              </a:extLst>
            </p:cNvPr>
            <p:cNvSpPr/>
            <p:nvPr/>
          </p:nvSpPr>
          <p:spPr>
            <a:xfrm>
              <a:off x="1" y="0"/>
              <a:ext cx="1054711" cy="1063487"/>
            </a:xfrm>
            <a:custGeom>
              <a:avLst/>
              <a:gdLst/>
              <a:ahLst/>
              <a:cxnLst/>
              <a:rect l="l" t="t" r="r" b="b"/>
              <a:pathLst>
                <a:path w="1614206" h="1614206">
                  <a:moveTo>
                    <a:pt x="0" y="0"/>
                  </a:moveTo>
                  <a:lnTo>
                    <a:pt x="1614206" y="0"/>
                  </a:lnTo>
                  <a:lnTo>
                    <a:pt x="1614206" y="1614206"/>
                  </a:lnTo>
                  <a:lnTo>
                    <a:pt x="0" y="16142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/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D"/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5A4F3956-EA28-7E24-3C2A-56F83E5180AA}"/>
                </a:ext>
              </a:extLst>
            </p:cNvPr>
            <p:cNvGrpSpPr/>
            <p:nvPr/>
          </p:nvGrpSpPr>
          <p:grpSpPr>
            <a:xfrm>
              <a:off x="1132624" y="122829"/>
              <a:ext cx="587988" cy="1252936"/>
              <a:chOff x="-156526" y="-46938"/>
              <a:chExt cx="187270" cy="399050"/>
            </a:xfrm>
          </p:grpSpPr>
          <p:sp>
            <p:nvSpPr>
              <p:cNvPr id="49" name="Freeform 24">
                <a:extLst>
                  <a:ext uri="{FF2B5EF4-FFF2-40B4-BE49-F238E27FC236}">
                    <a16:creationId xmlns:a16="http://schemas.microsoft.com/office/drawing/2014/main" id="{B129C29B-59ED-9E59-5A45-0A5FDADD9553}"/>
                  </a:ext>
                </a:extLst>
              </p:cNvPr>
              <p:cNvSpPr/>
              <p:nvPr/>
            </p:nvSpPr>
            <p:spPr>
              <a:xfrm>
                <a:off x="-156526" y="-46938"/>
                <a:ext cx="19415" cy="274350"/>
              </a:xfrm>
              <a:custGeom>
                <a:avLst/>
                <a:gdLst/>
                <a:ahLst/>
                <a:cxnLst/>
                <a:rect l="l" t="t" r="r" b="b"/>
                <a:pathLst>
                  <a:path w="30744" h="352112">
                    <a:moveTo>
                      <a:pt x="0" y="0"/>
                    </a:moveTo>
                    <a:lnTo>
                      <a:pt x="30744" y="0"/>
                    </a:lnTo>
                    <a:lnTo>
                      <a:pt x="30744" y="352112"/>
                    </a:lnTo>
                    <a:lnTo>
                      <a:pt x="0" y="35211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ID"/>
              </a:p>
            </p:txBody>
          </p:sp>
          <p:sp>
            <p:nvSpPr>
              <p:cNvPr id="50" name="TextBox 25">
                <a:extLst>
                  <a:ext uri="{FF2B5EF4-FFF2-40B4-BE49-F238E27FC236}">
                    <a16:creationId xmlns:a16="http://schemas.microsoft.com/office/drawing/2014/main" id="{46F16061-4B56-2DAD-378D-050DD6EF1304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30744" cy="390212"/>
              </a:xfrm>
              <a:prstGeom prst="rect">
                <a:avLst/>
              </a:prstGeom>
            </p:spPr>
            <p:txBody>
              <a:bodyPr lIns="40512" tIns="40512" rIns="40512" bIns="40512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47" name="TextBox 26">
              <a:extLst>
                <a:ext uri="{FF2B5EF4-FFF2-40B4-BE49-F238E27FC236}">
                  <a16:creationId xmlns:a16="http://schemas.microsoft.com/office/drawing/2014/main" id="{57B6BDED-A0ED-68BF-D914-4939D8C16023}"/>
                </a:ext>
              </a:extLst>
            </p:cNvPr>
            <p:cNvSpPr txBox="1"/>
            <p:nvPr/>
          </p:nvSpPr>
          <p:spPr>
            <a:xfrm>
              <a:off x="1033374" y="76255"/>
              <a:ext cx="2411847" cy="6990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085"/>
                </a:lnSpc>
              </a:pPr>
              <a:r>
                <a:rPr lang="en-US" sz="1400" b="1" dirty="0" err="1">
                  <a:latin typeface="Open Sans Bold"/>
                  <a:ea typeface="Open Sans Bold"/>
                  <a:cs typeface="Open Sans Bold"/>
                  <a:sym typeface="Open Sans Bold"/>
                </a:rPr>
                <a:t>Institut</a:t>
              </a:r>
              <a:r>
                <a:rPr lang="en-US" sz="1400" b="1" dirty="0">
                  <a:latin typeface="Open Sans Bold"/>
                  <a:ea typeface="Open Sans Bold"/>
                  <a:cs typeface="Open Sans Bold"/>
                  <a:sym typeface="Open Sans Bold"/>
                </a:rPr>
                <a:t> Kesehatan Deli </a:t>
              </a:r>
              <a:r>
                <a:rPr lang="en-US" sz="1400" b="1" dirty="0" err="1">
                  <a:latin typeface="Open Sans Bold"/>
                  <a:ea typeface="Open Sans Bold"/>
                  <a:cs typeface="Open Sans Bold"/>
                  <a:sym typeface="Open Sans Bold"/>
                </a:rPr>
                <a:t>Husada</a:t>
              </a:r>
              <a:r>
                <a:rPr lang="en-US" sz="1400" b="1" dirty="0"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1400" b="1" dirty="0" err="1">
                  <a:latin typeface="Open Sans Bold"/>
                  <a:ea typeface="Open Sans Bold"/>
                  <a:cs typeface="Open Sans Bold"/>
                  <a:sym typeface="Open Sans Bold"/>
                </a:rPr>
                <a:t>Delitua</a:t>
              </a:r>
              <a:endParaRPr lang="en-US" sz="1400" b="1" dirty="0">
                <a:latin typeface="Open Sans Bold"/>
                <a:ea typeface="Open Sans Bold"/>
                <a:cs typeface="Open Sans Bold"/>
                <a:sym typeface="Open Sans Bold"/>
              </a:endParaRPr>
            </a:p>
          </p:txBody>
        </p:sp>
        <p:sp>
          <p:nvSpPr>
            <p:cNvPr id="48" name="TextBox 28">
              <a:extLst>
                <a:ext uri="{FF2B5EF4-FFF2-40B4-BE49-F238E27FC236}">
                  <a16:creationId xmlns:a16="http://schemas.microsoft.com/office/drawing/2014/main" id="{1D57B6EC-65CD-602B-0C2E-6AF6D0037898}"/>
                </a:ext>
              </a:extLst>
            </p:cNvPr>
            <p:cNvSpPr txBox="1"/>
            <p:nvPr/>
          </p:nvSpPr>
          <p:spPr>
            <a:xfrm>
              <a:off x="1198313" y="287590"/>
              <a:ext cx="1877161" cy="53151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3300"/>
                </a:lnSpc>
              </a:pPr>
              <a:endParaRPr lang="en-US" sz="2400" b="1" dirty="0">
                <a:latin typeface="Canva Sans Bold"/>
                <a:ea typeface="Canva Sans Bold"/>
                <a:cs typeface="Canva Sans Bold"/>
                <a:sym typeface="Canva Sans Bold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477ECEA-9DA9-75AA-1B87-7CA22D2532E9}"/>
              </a:ext>
            </a:extLst>
          </p:cNvPr>
          <p:cNvGrpSpPr/>
          <p:nvPr/>
        </p:nvGrpSpPr>
        <p:grpSpPr>
          <a:xfrm>
            <a:off x="13281340" y="115055"/>
            <a:ext cx="3879452" cy="1026029"/>
            <a:chOff x="207007" y="228612"/>
            <a:chExt cx="5172604" cy="1368041"/>
          </a:xfrm>
        </p:grpSpPr>
        <p:sp>
          <p:nvSpPr>
            <p:cNvPr id="52" name="Freeform 19">
              <a:extLst>
                <a:ext uri="{FF2B5EF4-FFF2-40B4-BE49-F238E27FC236}">
                  <a16:creationId xmlns:a16="http://schemas.microsoft.com/office/drawing/2014/main" id="{DE33FF30-2596-1390-B0F1-9F5B07F3C46A}"/>
                </a:ext>
              </a:extLst>
            </p:cNvPr>
            <p:cNvSpPr/>
            <p:nvPr/>
          </p:nvSpPr>
          <p:spPr>
            <a:xfrm>
              <a:off x="207007" y="228612"/>
              <a:ext cx="1084143" cy="1063488"/>
            </a:xfrm>
            <a:custGeom>
              <a:avLst/>
              <a:gdLst/>
              <a:ahLst/>
              <a:cxnLst/>
              <a:rect l="l" t="t" r="r" b="b"/>
              <a:pathLst>
                <a:path w="1478695" h="1478695">
                  <a:moveTo>
                    <a:pt x="0" y="0"/>
                  </a:moveTo>
                  <a:lnTo>
                    <a:pt x="1478695" y="0"/>
                  </a:lnTo>
                  <a:lnTo>
                    <a:pt x="1478695" y="1478695"/>
                  </a:lnTo>
                  <a:lnTo>
                    <a:pt x="0" y="14786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D"/>
            </a:p>
          </p:txBody>
        </p:sp>
        <p:sp>
          <p:nvSpPr>
            <p:cNvPr id="53" name="TextBox 20">
              <a:extLst>
                <a:ext uri="{FF2B5EF4-FFF2-40B4-BE49-F238E27FC236}">
                  <a16:creationId xmlns:a16="http://schemas.microsoft.com/office/drawing/2014/main" id="{F7E3818D-F9BD-5A51-C69C-04C99DEC2C0B}"/>
                </a:ext>
              </a:extLst>
            </p:cNvPr>
            <p:cNvSpPr txBox="1"/>
            <p:nvPr/>
          </p:nvSpPr>
          <p:spPr>
            <a:xfrm>
              <a:off x="1389926" y="235253"/>
              <a:ext cx="3989685" cy="136140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2515"/>
                </a:lnSpc>
              </a:pPr>
              <a:r>
                <a:rPr lang="en-US" sz="2800" b="1" spc="543" dirty="0">
                  <a:latin typeface="Canva Sans Bold"/>
                  <a:ea typeface="Canva Sans Bold"/>
                  <a:cs typeface="Canva Sans Bold"/>
                  <a:sym typeface="Canva Sans Bold"/>
                </a:rPr>
                <a:t>DELI HUSADA</a:t>
              </a:r>
            </a:p>
            <a:p>
              <a:pPr algn="l">
                <a:lnSpc>
                  <a:spcPct val="150000"/>
                </a:lnSpc>
              </a:pPr>
              <a:r>
                <a:rPr lang="en-US" sz="1600" b="1" dirty="0">
                  <a:latin typeface="Canva Sans Bold"/>
                  <a:ea typeface="Canva Sans Bold"/>
                  <a:cs typeface="Canva Sans Bold"/>
                  <a:sym typeface="Canva Sans Bold"/>
                </a:rPr>
                <a:t>Health Professional </a:t>
              </a:r>
              <a:r>
                <a:rPr lang="en-US" sz="1600" b="1" dirty="0" err="1">
                  <a:latin typeface="Canva Sans Bold"/>
                  <a:ea typeface="Canva Sans Bold"/>
                  <a:cs typeface="Canva Sans Bold"/>
                  <a:sym typeface="Canva Sans Bold"/>
                </a:rPr>
                <a:t>Trainning</a:t>
              </a:r>
              <a:r>
                <a:rPr lang="en-US" sz="1600" b="1" dirty="0"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</a:p>
            <a:p>
              <a:pPr algn="l">
                <a:lnSpc>
                  <a:spcPct val="150000"/>
                </a:lnSpc>
              </a:pPr>
              <a:r>
                <a:rPr lang="en-US" sz="1600" b="1" dirty="0">
                  <a:latin typeface="Canva Sans Bold"/>
                  <a:ea typeface="Canva Sans Bold"/>
                  <a:cs typeface="Canva Sans Bold"/>
                  <a:sym typeface="Canva Sans Bold"/>
                </a:rPr>
                <a:t>And Learning Centre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7DD3250-6035-54C4-3BB7-F96793980FFB}"/>
              </a:ext>
            </a:extLst>
          </p:cNvPr>
          <p:cNvGrpSpPr/>
          <p:nvPr/>
        </p:nvGrpSpPr>
        <p:grpSpPr>
          <a:xfrm>
            <a:off x="17184315" y="-45522"/>
            <a:ext cx="1083785" cy="1103931"/>
            <a:chOff x="0" y="0"/>
            <a:chExt cx="2163022" cy="2163022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9978A8FC-7844-69FE-AC39-3EC7F90A3F6E}"/>
                </a:ext>
              </a:extLst>
            </p:cNvPr>
            <p:cNvGrpSpPr/>
            <p:nvPr/>
          </p:nvGrpSpPr>
          <p:grpSpPr>
            <a:xfrm>
              <a:off x="272450" y="330676"/>
              <a:ext cx="1611640" cy="1407249"/>
              <a:chOff x="0" y="0"/>
              <a:chExt cx="1247470" cy="1089264"/>
            </a:xfrm>
          </p:grpSpPr>
          <p:sp>
            <p:nvSpPr>
              <p:cNvPr id="57" name="Freeform 14">
                <a:extLst>
                  <a:ext uri="{FF2B5EF4-FFF2-40B4-BE49-F238E27FC236}">
                    <a16:creationId xmlns:a16="http://schemas.microsoft.com/office/drawing/2014/main" id="{2CD77A36-2E54-15A4-9C7C-FC6B1AFB4503}"/>
                  </a:ext>
                </a:extLst>
              </p:cNvPr>
              <p:cNvSpPr/>
              <p:nvPr/>
            </p:nvSpPr>
            <p:spPr>
              <a:xfrm>
                <a:off x="0" y="0"/>
                <a:ext cx="1247470" cy="1089264"/>
              </a:xfrm>
              <a:custGeom>
                <a:avLst/>
                <a:gdLst/>
                <a:ahLst/>
                <a:cxnLst/>
                <a:rect l="l" t="t" r="r" b="b"/>
                <a:pathLst>
                  <a:path w="1247470" h="1089264">
                    <a:moveTo>
                      <a:pt x="623735" y="0"/>
                    </a:moveTo>
                    <a:cubicBezTo>
                      <a:pt x="279256" y="0"/>
                      <a:pt x="0" y="243840"/>
                      <a:pt x="0" y="544632"/>
                    </a:cubicBezTo>
                    <a:cubicBezTo>
                      <a:pt x="0" y="845424"/>
                      <a:pt x="279256" y="1089264"/>
                      <a:pt x="623735" y="1089264"/>
                    </a:cubicBezTo>
                    <a:cubicBezTo>
                      <a:pt x="968214" y="1089264"/>
                      <a:pt x="1247470" y="845424"/>
                      <a:pt x="1247470" y="544632"/>
                    </a:cubicBezTo>
                    <a:cubicBezTo>
                      <a:pt x="1247470" y="243840"/>
                      <a:pt x="968214" y="0"/>
                      <a:pt x="62373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ID"/>
              </a:p>
            </p:txBody>
          </p:sp>
          <p:sp>
            <p:nvSpPr>
              <p:cNvPr id="58" name="TextBox 15">
                <a:extLst>
                  <a:ext uri="{FF2B5EF4-FFF2-40B4-BE49-F238E27FC236}">
                    <a16:creationId xmlns:a16="http://schemas.microsoft.com/office/drawing/2014/main" id="{89A7F7DE-A32B-C7E6-1B1F-1B94A8B100DB}"/>
                  </a:ext>
                </a:extLst>
              </p:cNvPr>
              <p:cNvSpPr txBox="1"/>
              <p:nvPr/>
            </p:nvSpPr>
            <p:spPr>
              <a:xfrm>
                <a:off x="116950" y="35443"/>
                <a:ext cx="1013569" cy="95170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2800"/>
                  </a:lnSpc>
                </a:pPr>
                <a:endParaRPr/>
              </a:p>
            </p:txBody>
          </p:sp>
        </p:grpSp>
        <p:sp>
          <p:nvSpPr>
            <p:cNvPr id="56" name="Freeform 16">
              <a:extLst>
                <a:ext uri="{FF2B5EF4-FFF2-40B4-BE49-F238E27FC236}">
                  <a16:creationId xmlns:a16="http://schemas.microsoft.com/office/drawing/2014/main" id="{A891CFF5-1F6C-3CE3-5692-3FF5D0FB49C8}"/>
                </a:ext>
              </a:extLst>
            </p:cNvPr>
            <p:cNvSpPr/>
            <p:nvPr/>
          </p:nvSpPr>
          <p:spPr>
            <a:xfrm>
              <a:off x="0" y="0"/>
              <a:ext cx="2163022" cy="2163022"/>
            </a:xfrm>
            <a:custGeom>
              <a:avLst/>
              <a:gdLst/>
              <a:ahLst/>
              <a:cxnLst/>
              <a:rect l="l" t="t" r="r" b="b"/>
              <a:pathLst>
                <a:path w="2163022" h="2163022">
                  <a:moveTo>
                    <a:pt x="0" y="0"/>
                  </a:moveTo>
                  <a:lnTo>
                    <a:pt x="2163022" y="0"/>
                  </a:lnTo>
                  <a:lnTo>
                    <a:pt x="2163022" y="2163022"/>
                  </a:lnTo>
                  <a:lnTo>
                    <a:pt x="0" y="21630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D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pic>
        <p:nvPicPr>
          <p:cNvPr id="46" name="Transparent Building Background – IKDH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985" y="234181"/>
            <a:ext cx="2258501" cy="348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74"/>
              </a:lnSpc>
            </a:pPr>
            <a:r>
              <a:rPr lang="en-US" sz="2311" b="1" spc="46">
                <a:solidFill>
                  <a:srgbClr val="093059"/>
                </a:solidFill>
                <a:latin typeface="Lato Bold"/>
                <a:ea typeface="Lato Bold"/>
                <a:cs typeface="Lato Bold"/>
                <a:sym typeface="Lato Bold"/>
              </a:rPr>
              <a:t>DELI ICAS 2027</a:t>
            </a:r>
          </a:p>
        </p:txBody>
      </p:sp>
      <p:sp>
        <p:nvSpPr>
          <p:cNvPr id="4" name="Freeform 4"/>
          <p:cNvSpPr/>
          <p:nvPr/>
        </p:nvSpPr>
        <p:spPr>
          <a:xfrm>
            <a:off x="2821952" y="207708"/>
            <a:ext cx="229694" cy="437279"/>
          </a:xfrm>
          <a:custGeom>
            <a:avLst/>
            <a:gdLst/>
            <a:ahLst/>
            <a:cxnLst/>
            <a:rect l="l" t="t" r="r" b="b"/>
            <a:pathLst>
              <a:path w="229694" h="437279">
                <a:moveTo>
                  <a:pt x="0" y="0"/>
                </a:moveTo>
                <a:lnTo>
                  <a:pt x="229694" y="0"/>
                </a:lnTo>
                <a:lnTo>
                  <a:pt x="229694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5" name="TextBox 5"/>
          <p:cNvSpPr txBox="1"/>
          <p:nvPr/>
        </p:nvSpPr>
        <p:spPr>
          <a:xfrm>
            <a:off x="3078288" y="236818"/>
            <a:ext cx="5603221" cy="317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83"/>
              </a:lnSpc>
            </a:pPr>
            <a:r>
              <a:rPr lang="en-US" sz="1740">
                <a:solidFill>
                  <a:srgbClr val="093059"/>
                </a:solidFill>
                <a:latin typeface="Lato"/>
                <a:ea typeface="Lato"/>
                <a:cs typeface="Lato"/>
                <a:sym typeface="Lato"/>
              </a:rPr>
              <a:t>The 2nd Deli International Conference on Allied Sciences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71936" y="583218"/>
            <a:ext cx="9063409" cy="317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83"/>
              </a:lnSpc>
            </a:pPr>
            <a:r>
              <a:rPr lang="en-US" sz="1740" b="1" i="1">
                <a:solidFill>
                  <a:srgbClr val="33968B"/>
                </a:solidFill>
                <a:latin typeface="Lato Bold Italics"/>
                <a:ea typeface="Lato Bold Italics"/>
                <a:cs typeface="Lato Bold Italics"/>
                <a:sym typeface="Lato Bold Italics"/>
              </a:rPr>
              <a:t>Official Theme: “One Health for Sustainable Communities in the Era of Digital Transformation”</a:t>
            </a:r>
          </a:p>
        </p:txBody>
      </p:sp>
      <p:sp>
        <p:nvSpPr>
          <p:cNvPr id="7" name="Freeform 7"/>
          <p:cNvSpPr/>
          <p:nvPr/>
        </p:nvSpPr>
        <p:spPr>
          <a:xfrm>
            <a:off x="426574" y="852695"/>
            <a:ext cx="13289426" cy="437279"/>
          </a:xfrm>
          <a:custGeom>
            <a:avLst/>
            <a:gdLst/>
            <a:ahLst/>
            <a:cxnLst/>
            <a:rect l="l" t="t" r="r" b="b"/>
            <a:pathLst>
              <a:path w="13289426" h="437279">
                <a:moveTo>
                  <a:pt x="0" y="0"/>
                </a:moveTo>
                <a:lnTo>
                  <a:pt x="13289426" y="0"/>
                </a:lnTo>
                <a:lnTo>
                  <a:pt x="13289426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8" name="Freeform 8"/>
          <p:cNvSpPr/>
          <p:nvPr/>
        </p:nvSpPr>
        <p:spPr>
          <a:xfrm>
            <a:off x="14142574" y="0"/>
            <a:ext cx="3500096" cy="1289974"/>
          </a:xfrm>
          <a:custGeom>
            <a:avLst/>
            <a:gdLst/>
            <a:ahLst/>
            <a:cxnLst/>
            <a:rect l="l" t="t" r="r" b="b"/>
            <a:pathLst>
              <a:path w="3500096" h="1289974">
                <a:moveTo>
                  <a:pt x="0" y="0"/>
                </a:moveTo>
                <a:lnTo>
                  <a:pt x="3500096" y="0"/>
                </a:lnTo>
                <a:lnTo>
                  <a:pt x="3500096" y="1289974"/>
                </a:lnTo>
                <a:lnTo>
                  <a:pt x="0" y="128997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9" name="TextBox 9"/>
          <p:cNvSpPr txBox="1"/>
          <p:nvPr/>
        </p:nvSpPr>
        <p:spPr>
          <a:xfrm>
            <a:off x="14478495" y="295685"/>
            <a:ext cx="2856630" cy="665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80"/>
              </a:lnSpc>
            </a:pPr>
            <a:r>
              <a:rPr lang="en-US" sz="1986" b="1" spc="39">
                <a:solidFill>
                  <a:srgbClr val="093059"/>
                </a:solidFill>
                <a:latin typeface="Lato Bold"/>
                <a:ea typeface="Lato Bold"/>
                <a:cs typeface="Lato Bold"/>
                <a:sym typeface="Lato Bold"/>
              </a:rPr>
              <a:t>[INSERT OFFICIAL</a:t>
            </a:r>
          </a:p>
          <a:p>
            <a:pPr algn="ctr">
              <a:lnSpc>
                <a:spcPts val="2780"/>
              </a:lnSpc>
            </a:pPr>
            <a:r>
              <a:rPr lang="en-US" sz="1986" b="1" spc="39">
                <a:solidFill>
                  <a:srgbClr val="093059"/>
                </a:solidFill>
                <a:latin typeface="Lato Bold"/>
                <a:ea typeface="Lato Bold"/>
                <a:cs typeface="Lato Bold"/>
                <a:sym typeface="Lato Bold"/>
              </a:rPr>
              <a:t>DELI ICAS 2027 LOGO]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68530" y="1559535"/>
            <a:ext cx="4229775" cy="7590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2"/>
              </a:lnSpc>
            </a:pPr>
            <a:r>
              <a:rPr lang="en-US" sz="5000" b="1" spc="249">
                <a:solidFill>
                  <a:srgbClr val="093059"/>
                </a:solidFill>
                <a:latin typeface="Lato Bold"/>
                <a:ea typeface="Lato Bold"/>
                <a:cs typeface="Lato Bold"/>
                <a:sym typeface="Lato Bold"/>
              </a:rPr>
              <a:t>DISCUSSION</a:t>
            </a:r>
          </a:p>
        </p:txBody>
      </p:sp>
      <p:sp>
        <p:nvSpPr>
          <p:cNvPr id="11" name="Freeform 11"/>
          <p:cNvSpPr/>
          <p:nvPr/>
        </p:nvSpPr>
        <p:spPr>
          <a:xfrm>
            <a:off x="3040708" y="2776725"/>
            <a:ext cx="667206" cy="874559"/>
          </a:xfrm>
          <a:custGeom>
            <a:avLst/>
            <a:gdLst/>
            <a:ahLst/>
            <a:cxnLst/>
            <a:rect l="l" t="t" r="r" b="b"/>
            <a:pathLst>
              <a:path w="667206" h="874559">
                <a:moveTo>
                  <a:pt x="0" y="0"/>
                </a:moveTo>
                <a:lnTo>
                  <a:pt x="667206" y="0"/>
                </a:lnTo>
                <a:lnTo>
                  <a:pt x="667206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2" name="Freeform 12"/>
          <p:cNvSpPr/>
          <p:nvPr/>
        </p:nvSpPr>
        <p:spPr>
          <a:xfrm>
            <a:off x="8706488" y="2776725"/>
            <a:ext cx="656268" cy="874559"/>
          </a:xfrm>
          <a:custGeom>
            <a:avLst/>
            <a:gdLst/>
            <a:ahLst/>
            <a:cxnLst/>
            <a:rect l="l" t="t" r="r" b="b"/>
            <a:pathLst>
              <a:path w="656268" h="874559">
                <a:moveTo>
                  <a:pt x="0" y="0"/>
                </a:moveTo>
                <a:lnTo>
                  <a:pt x="656268" y="0"/>
                </a:lnTo>
                <a:lnTo>
                  <a:pt x="656268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3" name="Freeform 13"/>
          <p:cNvSpPr/>
          <p:nvPr/>
        </p:nvSpPr>
        <p:spPr>
          <a:xfrm>
            <a:off x="14361330" y="2776725"/>
            <a:ext cx="667206" cy="874559"/>
          </a:xfrm>
          <a:custGeom>
            <a:avLst/>
            <a:gdLst/>
            <a:ahLst/>
            <a:cxnLst/>
            <a:rect l="l" t="t" r="r" b="b"/>
            <a:pathLst>
              <a:path w="667206" h="874559">
                <a:moveTo>
                  <a:pt x="0" y="0"/>
                </a:moveTo>
                <a:lnTo>
                  <a:pt x="667206" y="0"/>
                </a:lnTo>
                <a:lnTo>
                  <a:pt x="667206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4" name="Freeform 14"/>
          <p:cNvSpPr/>
          <p:nvPr/>
        </p:nvSpPr>
        <p:spPr>
          <a:xfrm>
            <a:off x="3259464" y="2995365"/>
            <a:ext cx="11769072" cy="229572"/>
          </a:xfrm>
          <a:custGeom>
            <a:avLst/>
            <a:gdLst/>
            <a:ahLst/>
            <a:cxnLst/>
            <a:rect l="l" t="t" r="r" b="b"/>
            <a:pathLst>
              <a:path w="11769072" h="229572">
                <a:moveTo>
                  <a:pt x="0" y="0"/>
                </a:moveTo>
                <a:lnTo>
                  <a:pt x="11769072" y="0"/>
                </a:lnTo>
                <a:lnTo>
                  <a:pt x="11769072" y="229571"/>
                </a:lnTo>
                <a:lnTo>
                  <a:pt x="0" y="22957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5" name="Freeform 15"/>
          <p:cNvSpPr/>
          <p:nvPr/>
        </p:nvSpPr>
        <p:spPr>
          <a:xfrm>
            <a:off x="645330" y="3848060"/>
            <a:ext cx="5457962" cy="4296271"/>
          </a:xfrm>
          <a:custGeom>
            <a:avLst/>
            <a:gdLst/>
            <a:ahLst/>
            <a:cxnLst/>
            <a:rect l="l" t="t" r="r" b="b"/>
            <a:pathLst>
              <a:path w="5457962" h="4296271">
                <a:moveTo>
                  <a:pt x="0" y="0"/>
                </a:moveTo>
                <a:lnTo>
                  <a:pt x="5457962" y="0"/>
                </a:lnTo>
                <a:lnTo>
                  <a:pt x="5457962" y="4296270"/>
                </a:lnTo>
                <a:lnTo>
                  <a:pt x="0" y="429627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6" name="Freeform 16"/>
          <p:cNvSpPr/>
          <p:nvPr/>
        </p:nvSpPr>
        <p:spPr>
          <a:xfrm>
            <a:off x="3040708" y="3640352"/>
            <a:ext cx="885962" cy="863627"/>
          </a:xfrm>
          <a:custGeom>
            <a:avLst/>
            <a:gdLst/>
            <a:ahLst/>
            <a:cxnLst/>
            <a:rect l="l" t="t" r="r" b="b"/>
            <a:pathLst>
              <a:path w="885962" h="863627">
                <a:moveTo>
                  <a:pt x="0" y="0"/>
                </a:moveTo>
                <a:lnTo>
                  <a:pt x="885962" y="0"/>
                </a:lnTo>
                <a:lnTo>
                  <a:pt x="885962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7" name="TextBox 17"/>
          <p:cNvSpPr txBox="1"/>
          <p:nvPr/>
        </p:nvSpPr>
        <p:spPr>
          <a:xfrm>
            <a:off x="1217593" y="4721147"/>
            <a:ext cx="4138314" cy="274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4"/>
              </a:lnSpc>
            </a:pPr>
            <a:r>
              <a:rPr lang="en-US" sz="1986" b="1" spc="39">
                <a:solidFill>
                  <a:srgbClr val="093059"/>
                </a:solidFill>
                <a:latin typeface="Lato Bold"/>
                <a:ea typeface="Lato Bold"/>
                <a:cs typeface="Lato Bold"/>
                <a:sym typeface="Lato Bold"/>
              </a:rPr>
              <a:t>INTERPRETATION OF FINDINGS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60030" y="5378100"/>
            <a:ext cx="4547739" cy="1103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4"/>
              </a:lnSpc>
            </a:pPr>
            <a:r>
              <a:rPr lang="en-US" sz="1916" b="1">
                <a:solidFill>
                  <a:srgbClr val="404040"/>
                </a:solidFill>
                <a:latin typeface="Lato Bold"/>
                <a:ea typeface="Lato Bold"/>
                <a:cs typeface="Lato Bold"/>
                <a:sym typeface="Lato Bold"/>
              </a:rPr>
              <a:t>The results indicate that [Insert interpretation]. This suggests that [Insert explanation of what the findings mean].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68449" y="6697028"/>
            <a:ext cx="3705837" cy="627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86"/>
              </a:lnSpc>
            </a:pPr>
            <a:r>
              <a:rPr lang="en-US" sz="1617" b="1">
                <a:solidFill>
                  <a:srgbClr val="404040"/>
                </a:solidFill>
                <a:latin typeface="Lato Bold"/>
                <a:ea typeface="Lato Bold"/>
                <a:cs typeface="Lato Bold"/>
                <a:sym typeface="Lato Bold"/>
              </a:rPr>
              <a:t>These findings provide evidence that</a:t>
            </a:r>
          </a:p>
          <a:p>
            <a:pPr algn="l">
              <a:lnSpc>
                <a:spcPts val="2586"/>
              </a:lnSpc>
            </a:pPr>
            <a:r>
              <a:rPr lang="en-US" sz="1617" b="1">
                <a:solidFill>
                  <a:srgbClr val="404040"/>
                </a:solidFill>
                <a:latin typeface="Lato Bold"/>
                <a:ea typeface="Lato Bold"/>
                <a:cs typeface="Lato Bold"/>
                <a:sym typeface="Lato Bold"/>
              </a:rPr>
              <a:t>[Insert key takeaway from the results].</a:t>
            </a:r>
          </a:p>
        </p:txBody>
      </p:sp>
      <p:sp>
        <p:nvSpPr>
          <p:cNvPr id="20" name="Freeform 20"/>
          <p:cNvSpPr/>
          <p:nvPr/>
        </p:nvSpPr>
        <p:spPr>
          <a:xfrm>
            <a:off x="6311110" y="3848060"/>
            <a:ext cx="5447024" cy="4296271"/>
          </a:xfrm>
          <a:custGeom>
            <a:avLst/>
            <a:gdLst/>
            <a:ahLst/>
            <a:cxnLst/>
            <a:rect l="l" t="t" r="r" b="b"/>
            <a:pathLst>
              <a:path w="5447024" h="4296271">
                <a:moveTo>
                  <a:pt x="0" y="0"/>
                </a:moveTo>
                <a:lnTo>
                  <a:pt x="5447024" y="0"/>
                </a:lnTo>
                <a:lnTo>
                  <a:pt x="5447024" y="4296270"/>
                </a:lnTo>
                <a:lnTo>
                  <a:pt x="0" y="429627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1" name="Freeform 21"/>
          <p:cNvSpPr/>
          <p:nvPr/>
        </p:nvSpPr>
        <p:spPr>
          <a:xfrm>
            <a:off x="8706488" y="3640352"/>
            <a:ext cx="875024" cy="863627"/>
          </a:xfrm>
          <a:custGeom>
            <a:avLst/>
            <a:gdLst/>
            <a:ahLst/>
            <a:cxnLst/>
            <a:rect l="l" t="t" r="r" b="b"/>
            <a:pathLst>
              <a:path w="875024" h="863627">
                <a:moveTo>
                  <a:pt x="0" y="0"/>
                </a:moveTo>
                <a:lnTo>
                  <a:pt x="875024" y="0"/>
                </a:lnTo>
                <a:lnTo>
                  <a:pt x="875024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2" name="TextBox 22"/>
          <p:cNvSpPr txBox="1"/>
          <p:nvPr/>
        </p:nvSpPr>
        <p:spPr>
          <a:xfrm>
            <a:off x="8957451" y="3878905"/>
            <a:ext cx="364346" cy="348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4"/>
              </a:lnSpc>
            </a:pPr>
            <a:r>
              <a:rPr lang="en-US" sz="2311" b="1" spc="46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02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796261" y="4721147"/>
            <a:ext cx="2666368" cy="541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4"/>
              </a:lnSpc>
            </a:pPr>
            <a:r>
              <a:rPr lang="en-US" sz="1986" b="1" spc="39">
                <a:solidFill>
                  <a:srgbClr val="093059"/>
                </a:solidFill>
                <a:latin typeface="Lato Bold"/>
                <a:ea typeface="Lato Bold"/>
                <a:cs typeface="Lato Bold"/>
                <a:sym typeface="Lato Bold"/>
              </a:rPr>
              <a:t>COMPARISON WITH</a:t>
            </a:r>
          </a:p>
          <a:p>
            <a:pPr algn="ctr">
              <a:lnSpc>
                <a:spcPts val="2184"/>
              </a:lnSpc>
            </a:pPr>
            <a:r>
              <a:rPr lang="en-US" sz="1986" b="1" spc="39">
                <a:solidFill>
                  <a:srgbClr val="093059"/>
                </a:solidFill>
                <a:latin typeface="Lato Bold"/>
                <a:ea typeface="Lato Bold"/>
                <a:cs typeface="Lato Bold"/>
                <a:sym typeface="Lato Bold"/>
              </a:rPr>
              <a:t>PREVIOUS STUDIES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839010" y="5416885"/>
            <a:ext cx="4577953" cy="627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86"/>
              </a:lnSpc>
            </a:pPr>
            <a:r>
              <a:rPr lang="en-US" sz="1617" b="1">
                <a:solidFill>
                  <a:srgbClr val="404040"/>
                </a:solidFill>
                <a:latin typeface="Lato Bold"/>
                <a:ea typeface="Lato Bold"/>
                <a:cs typeface="Lato Bold"/>
                <a:sym typeface="Lato Bold"/>
              </a:rPr>
              <a:t>Our findings align with [Insert supporting study or author] who reported [Insert related finding].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840323" y="6245203"/>
            <a:ext cx="4446615" cy="627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86"/>
              </a:lnSpc>
            </a:pPr>
            <a:r>
              <a:rPr lang="en-US" sz="1617" b="1">
                <a:solidFill>
                  <a:srgbClr val="404040"/>
                </a:solidFill>
                <a:latin typeface="Lato Bold"/>
                <a:ea typeface="Lato Bold"/>
                <a:cs typeface="Lato Bold"/>
                <a:sym typeface="Lato Bold"/>
              </a:rPr>
              <a:t>However, our results differ from [Insert study] which found [Insert contrasting result].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841148" y="7073549"/>
            <a:ext cx="4364090" cy="627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86"/>
              </a:lnSpc>
            </a:pPr>
            <a:r>
              <a:rPr lang="en-US" sz="1617" b="1">
                <a:solidFill>
                  <a:srgbClr val="404040"/>
                </a:solidFill>
                <a:latin typeface="Lato Bold"/>
                <a:ea typeface="Lato Bold"/>
                <a:cs typeface="Lato Bold"/>
                <a:sym typeface="Lato Bold"/>
              </a:rPr>
              <a:t>These similarities and differences may be due to [Insert possible reasons].</a:t>
            </a:r>
          </a:p>
        </p:txBody>
      </p:sp>
      <p:sp>
        <p:nvSpPr>
          <p:cNvPr id="27" name="Freeform 27"/>
          <p:cNvSpPr/>
          <p:nvPr/>
        </p:nvSpPr>
        <p:spPr>
          <a:xfrm>
            <a:off x="12184708" y="3848060"/>
            <a:ext cx="5239206" cy="4296271"/>
          </a:xfrm>
          <a:custGeom>
            <a:avLst/>
            <a:gdLst/>
            <a:ahLst/>
            <a:cxnLst/>
            <a:rect l="l" t="t" r="r" b="b"/>
            <a:pathLst>
              <a:path w="5239206" h="4296271">
                <a:moveTo>
                  <a:pt x="0" y="0"/>
                </a:moveTo>
                <a:lnTo>
                  <a:pt x="5239206" y="0"/>
                </a:lnTo>
                <a:lnTo>
                  <a:pt x="5239206" y="4296270"/>
                </a:lnTo>
                <a:lnTo>
                  <a:pt x="0" y="429627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8" name="Freeform 28"/>
          <p:cNvSpPr/>
          <p:nvPr/>
        </p:nvSpPr>
        <p:spPr>
          <a:xfrm>
            <a:off x="14361330" y="3640352"/>
            <a:ext cx="885962" cy="863627"/>
          </a:xfrm>
          <a:custGeom>
            <a:avLst/>
            <a:gdLst/>
            <a:ahLst/>
            <a:cxnLst/>
            <a:rect l="l" t="t" r="r" b="b"/>
            <a:pathLst>
              <a:path w="885962" h="863627">
                <a:moveTo>
                  <a:pt x="0" y="0"/>
                </a:moveTo>
                <a:lnTo>
                  <a:pt x="885962" y="0"/>
                </a:lnTo>
                <a:lnTo>
                  <a:pt x="885962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9" name="TextBox 29"/>
          <p:cNvSpPr txBox="1"/>
          <p:nvPr/>
        </p:nvSpPr>
        <p:spPr>
          <a:xfrm>
            <a:off x="14636733" y="3878905"/>
            <a:ext cx="364346" cy="348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4"/>
              </a:lnSpc>
            </a:pPr>
            <a:r>
              <a:rPr lang="en-US" sz="2311" b="1" spc="46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03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2975954" y="4721147"/>
            <a:ext cx="3455519" cy="274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4"/>
              </a:lnSpc>
            </a:pPr>
            <a:r>
              <a:rPr lang="en-US" sz="1986" b="1" spc="39">
                <a:solidFill>
                  <a:srgbClr val="093059"/>
                </a:solidFill>
                <a:latin typeface="Lato Bold"/>
                <a:ea typeface="Lato Bold"/>
                <a:cs typeface="Lato Bold"/>
                <a:sym typeface="Lato Bold"/>
              </a:rPr>
              <a:t>SCIENTIFIC IMPLICATIONS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519085" y="5386735"/>
            <a:ext cx="4498532" cy="627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86"/>
              </a:lnSpc>
            </a:pPr>
            <a:r>
              <a:rPr lang="en-US" sz="1617" b="1">
                <a:solidFill>
                  <a:srgbClr val="404040"/>
                </a:solidFill>
                <a:latin typeface="Lato Bold"/>
                <a:ea typeface="Lato Bold"/>
                <a:cs typeface="Lato Bold"/>
                <a:sym typeface="Lato Bold"/>
              </a:rPr>
              <a:t>The findings contribute to the growing body of knowledge on [Insert topic].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2533513" y="6245203"/>
            <a:ext cx="3055696" cy="627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86"/>
              </a:lnSpc>
            </a:pPr>
            <a:r>
              <a:rPr lang="en-US" sz="1617" b="1">
                <a:solidFill>
                  <a:srgbClr val="404040"/>
                </a:solidFill>
                <a:latin typeface="Lato Bold"/>
                <a:ea typeface="Lato Bold"/>
                <a:cs typeface="Lato Bold"/>
                <a:sym typeface="Lato Bold"/>
              </a:rPr>
              <a:t>They support the importance of</a:t>
            </a:r>
          </a:p>
          <a:p>
            <a:pPr algn="l">
              <a:lnSpc>
                <a:spcPts val="2586"/>
              </a:lnSpc>
            </a:pPr>
            <a:r>
              <a:rPr lang="en-US" sz="1617" b="1">
                <a:solidFill>
                  <a:srgbClr val="404040"/>
                </a:solidFill>
                <a:latin typeface="Lato Bold"/>
                <a:ea typeface="Lato Bold"/>
                <a:cs typeface="Lato Bold"/>
                <a:sym typeface="Lato Bold"/>
              </a:rPr>
              <a:t>[Insert key implication].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2522871" y="7073549"/>
            <a:ext cx="4119976" cy="627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86"/>
              </a:lnSpc>
            </a:pPr>
            <a:r>
              <a:rPr lang="en-US" sz="1617" b="1">
                <a:solidFill>
                  <a:srgbClr val="404040"/>
                </a:solidFill>
                <a:latin typeface="Lato Bold"/>
                <a:ea typeface="Lato Bold"/>
                <a:cs typeface="Lato Bold"/>
                <a:sym typeface="Lato Bold"/>
              </a:rPr>
              <a:t>Future studies should consider [Insert recommendation for further investigation].</a:t>
            </a:r>
          </a:p>
        </p:txBody>
      </p:sp>
      <p:sp>
        <p:nvSpPr>
          <p:cNvPr id="34" name="Freeform 34"/>
          <p:cNvSpPr/>
          <p:nvPr/>
        </p:nvSpPr>
        <p:spPr>
          <a:xfrm>
            <a:off x="0" y="9204733"/>
            <a:ext cx="17423914" cy="1082267"/>
          </a:xfrm>
          <a:custGeom>
            <a:avLst/>
            <a:gdLst/>
            <a:ahLst/>
            <a:cxnLst/>
            <a:rect l="l" t="t" r="r" b="b"/>
            <a:pathLst>
              <a:path w="17423914" h="1082267">
                <a:moveTo>
                  <a:pt x="0" y="0"/>
                </a:moveTo>
                <a:lnTo>
                  <a:pt x="17423914" y="0"/>
                </a:lnTo>
                <a:lnTo>
                  <a:pt x="17423914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5" name="Freeform 35"/>
          <p:cNvSpPr/>
          <p:nvPr/>
        </p:nvSpPr>
        <p:spPr>
          <a:xfrm>
            <a:off x="17194220" y="9204733"/>
            <a:ext cx="885962" cy="1082267"/>
          </a:xfrm>
          <a:custGeom>
            <a:avLst/>
            <a:gdLst/>
            <a:ahLst/>
            <a:cxnLst/>
            <a:rect l="l" t="t" r="r" b="b"/>
            <a:pathLst>
              <a:path w="885962" h="1082267">
                <a:moveTo>
                  <a:pt x="0" y="0"/>
                </a:moveTo>
                <a:lnTo>
                  <a:pt x="885962" y="0"/>
                </a:lnTo>
                <a:lnTo>
                  <a:pt x="885962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6" name="Freeform 36"/>
          <p:cNvSpPr/>
          <p:nvPr/>
        </p:nvSpPr>
        <p:spPr>
          <a:xfrm>
            <a:off x="2603196" y="9642013"/>
            <a:ext cx="229694" cy="437279"/>
          </a:xfrm>
          <a:custGeom>
            <a:avLst/>
            <a:gdLst/>
            <a:ahLst/>
            <a:cxnLst/>
            <a:rect l="l" t="t" r="r" b="b"/>
            <a:pathLst>
              <a:path w="229694" h="437279">
                <a:moveTo>
                  <a:pt x="0" y="0"/>
                </a:moveTo>
                <a:lnTo>
                  <a:pt x="229694" y="0"/>
                </a:lnTo>
                <a:lnTo>
                  <a:pt x="229694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7" name="Freeform 37"/>
          <p:cNvSpPr/>
          <p:nvPr/>
        </p:nvSpPr>
        <p:spPr>
          <a:xfrm>
            <a:off x="4998574" y="9642013"/>
            <a:ext cx="229694" cy="437279"/>
          </a:xfrm>
          <a:custGeom>
            <a:avLst/>
            <a:gdLst/>
            <a:ahLst/>
            <a:cxnLst/>
            <a:rect l="l" t="t" r="r" b="b"/>
            <a:pathLst>
              <a:path w="229694" h="437279">
                <a:moveTo>
                  <a:pt x="0" y="0"/>
                </a:moveTo>
                <a:lnTo>
                  <a:pt x="229694" y="0"/>
                </a:lnTo>
                <a:lnTo>
                  <a:pt x="229694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8" name="Freeform 38"/>
          <p:cNvSpPr/>
          <p:nvPr/>
        </p:nvSpPr>
        <p:spPr>
          <a:xfrm>
            <a:off x="12403464" y="9642013"/>
            <a:ext cx="229694" cy="437279"/>
          </a:xfrm>
          <a:custGeom>
            <a:avLst/>
            <a:gdLst/>
            <a:ahLst/>
            <a:cxnLst/>
            <a:rect l="l" t="t" r="r" b="b"/>
            <a:pathLst>
              <a:path w="229694" h="437279">
                <a:moveTo>
                  <a:pt x="0" y="0"/>
                </a:moveTo>
                <a:lnTo>
                  <a:pt x="229694" y="0"/>
                </a:lnTo>
                <a:lnTo>
                  <a:pt x="229694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9" name="TextBox 39"/>
          <p:cNvSpPr txBox="1"/>
          <p:nvPr/>
        </p:nvSpPr>
        <p:spPr>
          <a:xfrm>
            <a:off x="12709454" y="9658924"/>
            <a:ext cx="4213947" cy="282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4"/>
              </a:lnSpc>
            </a:pPr>
            <a:r>
              <a:rPr lang="en-US" sz="1546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Advancing Science, Empowering Communities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5319526" y="9658924"/>
            <a:ext cx="5143103" cy="6033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474"/>
              </a:lnSpc>
            </a:pPr>
            <a:r>
              <a:rPr lang="en-US" sz="1546" b="1" dirty="0">
                <a:solidFill>
                  <a:srgbClr val="D0A347"/>
                </a:solidFill>
                <a:latin typeface="Lato Bold"/>
                <a:ea typeface="Lato Bold"/>
                <a:cs typeface="Lato Bold"/>
                <a:sym typeface="Lato Bold"/>
              </a:rPr>
              <a:t>Organized by: </a:t>
            </a:r>
            <a:r>
              <a:rPr lang="en-GB" sz="1546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Doctoral Program in Public Health, </a:t>
            </a:r>
            <a:r>
              <a:rPr lang="en-GB" sz="1546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Institut</a:t>
            </a:r>
            <a:r>
              <a:rPr lang="en-GB" sz="1546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Kesehatan Deli </a:t>
            </a:r>
            <a:r>
              <a:rPr lang="en-GB" sz="1546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Husada</a:t>
            </a:r>
            <a:r>
              <a:rPr lang="en-GB" sz="1546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GB" sz="1546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Delitua</a:t>
            </a:r>
            <a:endParaRPr lang="en-US" sz="1546" b="1" dirty="0">
              <a:solidFill>
                <a:srgbClr val="FFFFFF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543272" y="9658924"/>
            <a:ext cx="1929838" cy="282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4"/>
              </a:lnSpc>
            </a:pPr>
            <a:r>
              <a:rPr lang="en-US" sz="1546" b="1">
                <a:solidFill>
                  <a:srgbClr val="D0A347"/>
                </a:solidFill>
                <a:latin typeface="Lato Bold"/>
                <a:ea typeface="Lato Bold"/>
                <a:cs typeface="Lato Bold"/>
                <a:sym typeface="Lato Bold"/>
              </a:rPr>
              <a:t>January 12–13, 2027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2871509" y="9658924"/>
            <a:ext cx="2170939" cy="282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4"/>
              </a:lnSpc>
            </a:pPr>
            <a:r>
              <a:rPr lang="en-US" sz="1546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ONLINE CONFERENCE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1049207" y="9658924"/>
            <a:ext cx="1467624" cy="282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74"/>
              </a:lnSpc>
            </a:pPr>
            <a:r>
              <a:rPr lang="en-US" sz="1546" b="1">
                <a:solidFill>
                  <a:srgbClr val="D0A347"/>
                </a:solidFill>
                <a:latin typeface="Lato Bold"/>
                <a:ea typeface="Lato Bold"/>
                <a:cs typeface="Lato Bold"/>
                <a:sym typeface="Lato Bold"/>
              </a:rPr>
              <a:t>DELI ICAS 2027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3251381" y="3878905"/>
            <a:ext cx="364346" cy="348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4"/>
              </a:lnSpc>
            </a:pPr>
            <a:r>
              <a:rPr lang="en-US" sz="2311" b="1" spc="46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01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7462983" y="9556842"/>
            <a:ext cx="182173" cy="348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4"/>
              </a:lnSpc>
            </a:pPr>
            <a:r>
              <a:rPr lang="en-US" sz="2311" b="1" spc="46">
                <a:solidFill>
                  <a:srgbClr val="093059"/>
                </a:solidFill>
                <a:latin typeface="Lato Bold"/>
                <a:ea typeface="Lato Bold"/>
                <a:cs typeface="Lato Bold"/>
                <a:sym typeface="Lato Bold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pic>
        <p:nvPicPr>
          <p:cNvPr id="42" name="Transparent Building Background – IKDH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11965952" y="1497682"/>
            <a:ext cx="6322048" cy="3651284"/>
          </a:xfrm>
          <a:custGeom>
            <a:avLst/>
            <a:gdLst/>
            <a:ahLst/>
            <a:cxnLst/>
            <a:rect l="l" t="t" r="r" b="b"/>
            <a:pathLst>
              <a:path w="6322048" h="3651284">
                <a:moveTo>
                  <a:pt x="0" y="0"/>
                </a:moveTo>
                <a:lnTo>
                  <a:pt x="6322048" y="0"/>
                </a:lnTo>
                <a:lnTo>
                  <a:pt x="6322048" y="3651284"/>
                </a:lnTo>
                <a:lnTo>
                  <a:pt x="0" y="36512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" name="TextBox 4"/>
          <p:cNvSpPr txBox="1"/>
          <p:nvPr/>
        </p:nvSpPr>
        <p:spPr>
          <a:xfrm>
            <a:off x="539306" y="276828"/>
            <a:ext cx="2326465" cy="318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87"/>
              </a:lnSpc>
            </a:pPr>
            <a:r>
              <a:rPr lang="en-US" sz="2487" b="1">
                <a:solidFill>
                  <a:srgbClr val="0D3256"/>
                </a:solidFill>
                <a:latin typeface="Lato Bold"/>
                <a:ea typeface="Lato Bold"/>
                <a:cs typeface="Lato Bold"/>
                <a:sym typeface="Lato Bold"/>
              </a:rPr>
              <a:t>DELI ICAS 2027</a:t>
            </a:r>
          </a:p>
        </p:txBody>
      </p:sp>
      <p:sp>
        <p:nvSpPr>
          <p:cNvPr id="5" name="Freeform 5"/>
          <p:cNvSpPr/>
          <p:nvPr/>
        </p:nvSpPr>
        <p:spPr>
          <a:xfrm>
            <a:off x="2821952" y="207708"/>
            <a:ext cx="229694" cy="437279"/>
          </a:xfrm>
          <a:custGeom>
            <a:avLst/>
            <a:gdLst/>
            <a:ahLst/>
            <a:cxnLst/>
            <a:rect l="l" t="t" r="r" b="b"/>
            <a:pathLst>
              <a:path w="229694" h="437279">
                <a:moveTo>
                  <a:pt x="0" y="0"/>
                </a:moveTo>
                <a:lnTo>
                  <a:pt x="229694" y="0"/>
                </a:lnTo>
                <a:lnTo>
                  <a:pt x="229694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6" name="TextBox 6"/>
          <p:cNvSpPr txBox="1"/>
          <p:nvPr/>
        </p:nvSpPr>
        <p:spPr>
          <a:xfrm>
            <a:off x="3079393" y="338953"/>
            <a:ext cx="5492742" cy="218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17"/>
              </a:lnSpc>
            </a:pPr>
            <a:r>
              <a:rPr lang="en-US" sz="1617" b="1" spc="-41">
                <a:solidFill>
                  <a:srgbClr val="0D3256">
                    <a:alpha val="84706"/>
                  </a:srgbClr>
                </a:solidFill>
                <a:latin typeface="Lato Bold"/>
                <a:ea typeface="Lato Bold"/>
                <a:cs typeface="Lato Bold"/>
                <a:sym typeface="Lato Bold"/>
              </a:rPr>
              <a:t>The 2ⁿ⁽ Deli International Conference on Allied Sciences</a:t>
            </a:r>
          </a:p>
        </p:txBody>
      </p:sp>
      <p:sp>
        <p:nvSpPr>
          <p:cNvPr id="7" name="Freeform 7"/>
          <p:cNvSpPr/>
          <p:nvPr/>
        </p:nvSpPr>
        <p:spPr>
          <a:xfrm>
            <a:off x="426574" y="852695"/>
            <a:ext cx="13289426" cy="437279"/>
          </a:xfrm>
          <a:custGeom>
            <a:avLst/>
            <a:gdLst/>
            <a:ahLst/>
            <a:cxnLst/>
            <a:rect l="l" t="t" r="r" b="b"/>
            <a:pathLst>
              <a:path w="13289426" h="437279">
                <a:moveTo>
                  <a:pt x="0" y="0"/>
                </a:moveTo>
                <a:lnTo>
                  <a:pt x="13289426" y="0"/>
                </a:lnTo>
                <a:lnTo>
                  <a:pt x="13289426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0" name="TextBox 10"/>
          <p:cNvSpPr txBox="1"/>
          <p:nvPr/>
        </p:nvSpPr>
        <p:spPr>
          <a:xfrm>
            <a:off x="665974" y="1939939"/>
            <a:ext cx="5733038" cy="873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66"/>
              </a:lnSpc>
            </a:pPr>
            <a:r>
              <a:rPr lang="en-US" sz="6566" b="1">
                <a:solidFill>
                  <a:srgbClr val="0D3256"/>
                </a:solidFill>
                <a:latin typeface="Lato Bold"/>
                <a:ea typeface="Lato Bold"/>
                <a:cs typeface="Lato Bold"/>
                <a:sym typeface="Lato Bold"/>
              </a:rPr>
              <a:t>CONCLUSION</a:t>
            </a:r>
          </a:p>
        </p:txBody>
      </p:sp>
      <p:sp>
        <p:nvSpPr>
          <p:cNvPr id="11" name="Freeform 11"/>
          <p:cNvSpPr/>
          <p:nvPr/>
        </p:nvSpPr>
        <p:spPr>
          <a:xfrm>
            <a:off x="645330" y="2995365"/>
            <a:ext cx="1323474" cy="229572"/>
          </a:xfrm>
          <a:custGeom>
            <a:avLst/>
            <a:gdLst/>
            <a:ahLst/>
            <a:cxnLst/>
            <a:rect l="l" t="t" r="r" b="b"/>
            <a:pathLst>
              <a:path w="1323474" h="229572">
                <a:moveTo>
                  <a:pt x="0" y="0"/>
                </a:moveTo>
                <a:lnTo>
                  <a:pt x="1323474" y="0"/>
                </a:lnTo>
                <a:lnTo>
                  <a:pt x="1323474" y="229571"/>
                </a:lnTo>
                <a:lnTo>
                  <a:pt x="0" y="22957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2" name="Freeform 12"/>
          <p:cNvSpPr/>
          <p:nvPr/>
        </p:nvSpPr>
        <p:spPr>
          <a:xfrm>
            <a:off x="864086" y="4285339"/>
            <a:ext cx="5239206" cy="4296271"/>
          </a:xfrm>
          <a:custGeom>
            <a:avLst/>
            <a:gdLst/>
            <a:ahLst/>
            <a:cxnLst/>
            <a:rect l="l" t="t" r="r" b="b"/>
            <a:pathLst>
              <a:path w="5239206" h="4296271">
                <a:moveTo>
                  <a:pt x="0" y="0"/>
                </a:moveTo>
                <a:lnTo>
                  <a:pt x="5239206" y="0"/>
                </a:lnTo>
                <a:lnTo>
                  <a:pt x="5239206" y="4296271"/>
                </a:lnTo>
                <a:lnTo>
                  <a:pt x="0" y="429627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3" name="Freeform 13"/>
          <p:cNvSpPr/>
          <p:nvPr/>
        </p:nvSpPr>
        <p:spPr>
          <a:xfrm>
            <a:off x="2821952" y="3640352"/>
            <a:ext cx="1323474" cy="1289974"/>
          </a:xfrm>
          <a:custGeom>
            <a:avLst/>
            <a:gdLst/>
            <a:ahLst/>
            <a:cxnLst/>
            <a:rect l="l" t="t" r="r" b="b"/>
            <a:pathLst>
              <a:path w="1323474" h="1289974">
                <a:moveTo>
                  <a:pt x="0" y="0"/>
                </a:moveTo>
                <a:lnTo>
                  <a:pt x="1323474" y="0"/>
                </a:lnTo>
                <a:lnTo>
                  <a:pt x="1323474" y="1289974"/>
                </a:lnTo>
                <a:lnTo>
                  <a:pt x="0" y="128997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4" name="TextBox 14"/>
          <p:cNvSpPr txBox="1"/>
          <p:nvPr/>
        </p:nvSpPr>
        <p:spPr>
          <a:xfrm>
            <a:off x="3108504" y="4080334"/>
            <a:ext cx="696178" cy="644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62"/>
              </a:lnSpc>
            </a:pPr>
            <a:r>
              <a:rPr lang="en-US" sz="4862" b="1" spc="-125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01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684745" y="5378196"/>
            <a:ext cx="3560304" cy="401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84"/>
              </a:lnSpc>
            </a:pPr>
            <a:r>
              <a:rPr lang="en-US" sz="2896" b="1" spc="-74">
                <a:solidFill>
                  <a:srgbClr val="297B7B"/>
                </a:solidFill>
                <a:latin typeface="Lato Bold"/>
                <a:ea typeface="Lato Bold"/>
                <a:cs typeface="Lato Bold"/>
                <a:sym typeface="Lato Bold"/>
              </a:rPr>
              <a:t>MAIN CONCLUSION</a:t>
            </a:r>
          </a:p>
        </p:txBody>
      </p:sp>
      <p:sp>
        <p:nvSpPr>
          <p:cNvPr id="16" name="Freeform 16"/>
          <p:cNvSpPr/>
          <p:nvPr/>
        </p:nvSpPr>
        <p:spPr>
          <a:xfrm>
            <a:off x="2384440" y="5990729"/>
            <a:ext cx="2187560" cy="229572"/>
          </a:xfrm>
          <a:custGeom>
            <a:avLst/>
            <a:gdLst/>
            <a:ahLst/>
            <a:cxnLst/>
            <a:rect l="l" t="t" r="r" b="b"/>
            <a:pathLst>
              <a:path w="2187560" h="229572">
                <a:moveTo>
                  <a:pt x="0" y="0"/>
                </a:moveTo>
                <a:lnTo>
                  <a:pt x="2187560" y="0"/>
                </a:lnTo>
                <a:lnTo>
                  <a:pt x="2187560" y="229572"/>
                </a:lnTo>
                <a:lnTo>
                  <a:pt x="0" y="22957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7" name="Freeform 17"/>
          <p:cNvSpPr/>
          <p:nvPr/>
        </p:nvSpPr>
        <p:spPr>
          <a:xfrm>
            <a:off x="6311110" y="4285339"/>
            <a:ext cx="5447024" cy="4296271"/>
          </a:xfrm>
          <a:custGeom>
            <a:avLst/>
            <a:gdLst/>
            <a:ahLst/>
            <a:cxnLst/>
            <a:rect l="l" t="t" r="r" b="b"/>
            <a:pathLst>
              <a:path w="5447024" h="4296271">
                <a:moveTo>
                  <a:pt x="0" y="0"/>
                </a:moveTo>
                <a:lnTo>
                  <a:pt x="5447024" y="0"/>
                </a:lnTo>
                <a:lnTo>
                  <a:pt x="5447024" y="4296271"/>
                </a:lnTo>
                <a:lnTo>
                  <a:pt x="0" y="429627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8" name="Freeform 18"/>
          <p:cNvSpPr/>
          <p:nvPr/>
        </p:nvSpPr>
        <p:spPr>
          <a:xfrm>
            <a:off x="8268976" y="3640352"/>
            <a:ext cx="1531292" cy="1289974"/>
          </a:xfrm>
          <a:custGeom>
            <a:avLst/>
            <a:gdLst/>
            <a:ahLst/>
            <a:cxnLst/>
            <a:rect l="l" t="t" r="r" b="b"/>
            <a:pathLst>
              <a:path w="1531292" h="1289974">
                <a:moveTo>
                  <a:pt x="0" y="0"/>
                </a:moveTo>
                <a:lnTo>
                  <a:pt x="1531292" y="0"/>
                </a:lnTo>
                <a:lnTo>
                  <a:pt x="1531292" y="1289974"/>
                </a:lnTo>
                <a:lnTo>
                  <a:pt x="0" y="128997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9" name="TextBox 19"/>
          <p:cNvSpPr txBox="1"/>
          <p:nvPr/>
        </p:nvSpPr>
        <p:spPr>
          <a:xfrm>
            <a:off x="8707418" y="4080334"/>
            <a:ext cx="696178" cy="644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62"/>
              </a:lnSpc>
            </a:pPr>
            <a:r>
              <a:rPr lang="en-US" sz="4862" b="1" spc="-125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02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592977" y="5317952"/>
            <a:ext cx="2839871" cy="7937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84"/>
              </a:lnSpc>
            </a:pPr>
            <a:r>
              <a:rPr lang="en-US" sz="2896" b="1" spc="-74">
                <a:solidFill>
                  <a:srgbClr val="297B7B"/>
                </a:solidFill>
                <a:latin typeface="Lato Bold"/>
                <a:ea typeface="Lato Bold"/>
                <a:cs typeface="Lato Bold"/>
                <a:sym typeface="Lato Bold"/>
              </a:rPr>
              <a:t>KEY SCIENTIFIC CONTRIBUTION</a:t>
            </a:r>
          </a:p>
        </p:txBody>
      </p:sp>
      <p:sp>
        <p:nvSpPr>
          <p:cNvPr id="21" name="Freeform 21"/>
          <p:cNvSpPr/>
          <p:nvPr/>
        </p:nvSpPr>
        <p:spPr>
          <a:xfrm>
            <a:off x="8268976" y="6428009"/>
            <a:ext cx="1531292" cy="218640"/>
          </a:xfrm>
          <a:custGeom>
            <a:avLst/>
            <a:gdLst/>
            <a:ahLst/>
            <a:cxnLst/>
            <a:rect l="l" t="t" r="r" b="b"/>
            <a:pathLst>
              <a:path w="1531292" h="218640">
                <a:moveTo>
                  <a:pt x="0" y="0"/>
                </a:moveTo>
                <a:lnTo>
                  <a:pt x="1531292" y="0"/>
                </a:lnTo>
                <a:lnTo>
                  <a:pt x="1531292" y="218639"/>
                </a:lnTo>
                <a:lnTo>
                  <a:pt x="0" y="21863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2" name="Freeform 22"/>
          <p:cNvSpPr/>
          <p:nvPr/>
        </p:nvSpPr>
        <p:spPr>
          <a:xfrm>
            <a:off x="11965952" y="4285339"/>
            <a:ext cx="5239206" cy="4296271"/>
          </a:xfrm>
          <a:custGeom>
            <a:avLst/>
            <a:gdLst/>
            <a:ahLst/>
            <a:cxnLst/>
            <a:rect l="l" t="t" r="r" b="b"/>
            <a:pathLst>
              <a:path w="5239206" h="4296271">
                <a:moveTo>
                  <a:pt x="0" y="0"/>
                </a:moveTo>
                <a:lnTo>
                  <a:pt x="5239206" y="0"/>
                </a:lnTo>
                <a:lnTo>
                  <a:pt x="5239206" y="4296271"/>
                </a:lnTo>
                <a:lnTo>
                  <a:pt x="0" y="429627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3" name="Freeform 23"/>
          <p:cNvSpPr/>
          <p:nvPr/>
        </p:nvSpPr>
        <p:spPr>
          <a:xfrm>
            <a:off x="13923818" y="3640352"/>
            <a:ext cx="1323474" cy="1289974"/>
          </a:xfrm>
          <a:custGeom>
            <a:avLst/>
            <a:gdLst/>
            <a:ahLst/>
            <a:cxnLst/>
            <a:rect l="l" t="t" r="r" b="b"/>
            <a:pathLst>
              <a:path w="1323474" h="1289974">
                <a:moveTo>
                  <a:pt x="0" y="0"/>
                </a:moveTo>
                <a:lnTo>
                  <a:pt x="1323474" y="0"/>
                </a:lnTo>
                <a:lnTo>
                  <a:pt x="1323474" y="1289974"/>
                </a:lnTo>
                <a:lnTo>
                  <a:pt x="0" y="1289974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4" name="TextBox 24"/>
          <p:cNvSpPr txBox="1"/>
          <p:nvPr/>
        </p:nvSpPr>
        <p:spPr>
          <a:xfrm>
            <a:off x="14252754" y="4080334"/>
            <a:ext cx="696178" cy="644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62"/>
              </a:lnSpc>
            </a:pPr>
            <a:r>
              <a:rPr lang="en-US" sz="4862" b="1" spc="-125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03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3322500" y="5317952"/>
            <a:ext cx="2423275" cy="7937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84"/>
              </a:lnSpc>
            </a:pPr>
            <a:r>
              <a:rPr lang="en-US" sz="2896" b="1" spc="-74">
                <a:solidFill>
                  <a:srgbClr val="297B7B"/>
                </a:solidFill>
                <a:latin typeface="Lato Bold"/>
                <a:ea typeface="Lato Bold"/>
                <a:cs typeface="Lato Bold"/>
                <a:sym typeface="Lato Bold"/>
              </a:rPr>
              <a:t>PRACTICAL IMPLICATION</a:t>
            </a:r>
          </a:p>
        </p:txBody>
      </p:sp>
      <p:sp>
        <p:nvSpPr>
          <p:cNvPr id="26" name="Freeform 26"/>
          <p:cNvSpPr/>
          <p:nvPr/>
        </p:nvSpPr>
        <p:spPr>
          <a:xfrm>
            <a:off x="13923818" y="6428009"/>
            <a:ext cx="1323474" cy="218640"/>
          </a:xfrm>
          <a:custGeom>
            <a:avLst/>
            <a:gdLst/>
            <a:ahLst/>
            <a:cxnLst/>
            <a:rect l="l" t="t" r="r" b="b"/>
            <a:pathLst>
              <a:path w="1323474" h="218640">
                <a:moveTo>
                  <a:pt x="0" y="0"/>
                </a:moveTo>
                <a:lnTo>
                  <a:pt x="1323474" y="0"/>
                </a:lnTo>
                <a:lnTo>
                  <a:pt x="1323474" y="218639"/>
                </a:lnTo>
                <a:lnTo>
                  <a:pt x="0" y="218639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7" name="Freeform 27"/>
          <p:cNvSpPr/>
          <p:nvPr/>
        </p:nvSpPr>
        <p:spPr>
          <a:xfrm>
            <a:off x="0" y="9204733"/>
            <a:ext cx="18288000" cy="1082267"/>
          </a:xfrm>
          <a:custGeom>
            <a:avLst/>
            <a:gdLst/>
            <a:ahLst/>
            <a:cxnLst/>
            <a:rect l="l" t="t" r="r" b="b"/>
            <a:pathLst>
              <a:path w="18288000" h="1082267">
                <a:moveTo>
                  <a:pt x="0" y="0"/>
                </a:moveTo>
                <a:lnTo>
                  <a:pt x="18288000" y="0"/>
                </a:lnTo>
                <a:lnTo>
                  <a:pt x="18288000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8" name="Freeform 28"/>
          <p:cNvSpPr/>
          <p:nvPr/>
        </p:nvSpPr>
        <p:spPr>
          <a:xfrm>
            <a:off x="2603196" y="9642013"/>
            <a:ext cx="229694" cy="437279"/>
          </a:xfrm>
          <a:custGeom>
            <a:avLst/>
            <a:gdLst/>
            <a:ahLst/>
            <a:cxnLst/>
            <a:rect l="l" t="t" r="r" b="b"/>
            <a:pathLst>
              <a:path w="229694" h="437279">
                <a:moveTo>
                  <a:pt x="0" y="0"/>
                </a:moveTo>
                <a:lnTo>
                  <a:pt x="229694" y="0"/>
                </a:lnTo>
                <a:lnTo>
                  <a:pt x="229694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9" name="Freeform 29"/>
          <p:cNvSpPr/>
          <p:nvPr/>
        </p:nvSpPr>
        <p:spPr>
          <a:xfrm>
            <a:off x="4998574" y="9642013"/>
            <a:ext cx="229694" cy="437279"/>
          </a:xfrm>
          <a:custGeom>
            <a:avLst/>
            <a:gdLst/>
            <a:ahLst/>
            <a:cxnLst/>
            <a:rect l="l" t="t" r="r" b="b"/>
            <a:pathLst>
              <a:path w="229694" h="437279">
                <a:moveTo>
                  <a:pt x="0" y="0"/>
                </a:moveTo>
                <a:lnTo>
                  <a:pt x="229694" y="0"/>
                </a:lnTo>
                <a:lnTo>
                  <a:pt x="229694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0" name="Freeform 30"/>
          <p:cNvSpPr/>
          <p:nvPr/>
        </p:nvSpPr>
        <p:spPr>
          <a:xfrm>
            <a:off x="12403464" y="9642013"/>
            <a:ext cx="229694" cy="437279"/>
          </a:xfrm>
          <a:custGeom>
            <a:avLst/>
            <a:gdLst/>
            <a:ahLst/>
            <a:cxnLst/>
            <a:rect l="l" t="t" r="r" b="b"/>
            <a:pathLst>
              <a:path w="229694" h="437279">
                <a:moveTo>
                  <a:pt x="0" y="0"/>
                </a:moveTo>
                <a:lnTo>
                  <a:pt x="229694" y="0"/>
                </a:lnTo>
                <a:lnTo>
                  <a:pt x="229694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1" name="Freeform 31"/>
          <p:cNvSpPr/>
          <p:nvPr/>
        </p:nvSpPr>
        <p:spPr>
          <a:xfrm>
            <a:off x="17194220" y="9204733"/>
            <a:ext cx="885962" cy="874559"/>
          </a:xfrm>
          <a:custGeom>
            <a:avLst/>
            <a:gdLst/>
            <a:ahLst/>
            <a:cxnLst/>
            <a:rect l="l" t="t" r="r" b="b"/>
            <a:pathLst>
              <a:path w="885962" h="874559">
                <a:moveTo>
                  <a:pt x="0" y="0"/>
                </a:moveTo>
                <a:lnTo>
                  <a:pt x="885962" y="0"/>
                </a:lnTo>
                <a:lnTo>
                  <a:pt x="885962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2" name="TextBox 32"/>
          <p:cNvSpPr txBox="1"/>
          <p:nvPr/>
        </p:nvSpPr>
        <p:spPr>
          <a:xfrm>
            <a:off x="473897" y="670292"/>
            <a:ext cx="8867327" cy="218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17"/>
              </a:lnSpc>
            </a:pPr>
            <a:r>
              <a:rPr lang="en-US" sz="1617" b="1" i="1" spc="-41">
                <a:solidFill>
                  <a:srgbClr val="297B7B">
                    <a:alpha val="84706"/>
                  </a:srgbClr>
                </a:solidFill>
                <a:latin typeface="Lato Bold Italics"/>
                <a:ea typeface="Lato Bold Italics"/>
                <a:cs typeface="Lato Bold Italics"/>
                <a:sym typeface="Lato Bold Italics"/>
              </a:rPr>
              <a:t>Official Theme: “One Health for Sustainable Communities in the Era of Digital Transformation”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965156" y="7063201"/>
            <a:ext cx="4179094" cy="2852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8"/>
              </a:lnSpc>
            </a:pPr>
            <a:r>
              <a:rPr lang="en-US" sz="2188" b="1" spc="-56">
                <a:solidFill>
                  <a:srgbClr val="4D4D4D"/>
                </a:solidFill>
                <a:latin typeface="Lato Bold"/>
                <a:ea typeface="Lato Bold"/>
                <a:cs typeface="Lato Bold"/>
                <a:sym typeface="Lato Bold"/>
              </a:rPr>
              <a:t>[Insert key contribution]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2617648" y="7063201"/>
            <a:ext cx="3911203" cy="2852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8"/>
              </a:lnSpc>
            </a:pPr>
            <a:r>
              <a:rPr lang="en-US" sz="2188" b="1" spc="-56">
                <a:solidFill>
                  <a:srgbClr val="4D4D4D"/>
                </a:solidFill>
                <a:latin typeface="Lato Bold"/>
                <a:ea typeface="Lato Bold"/>
                <a:cs typeface="Lato Bold"/>
                <a:sym typeface="Lato Bold"/>
              </a:rPr>
              <a:t>[Insert key implication]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285875" y="7063201"/>
            <a:ext cx="4446984" cy="2852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8"/>
              </a:lnSpc>
            </a:pPr>
            <a:r>
              <a:rPr lang="en-US" sz="2188" b="1" spc="-56">
                <a:solidFill>
                  <a:srgbClr val="4D4D4D"/>
                </a:solidFill>
                <a:latin typeface="Lato Bold"/>
                <a:ea typeface="Lato Bold"/>
                <a:cs typeface="Lato Bold"/>
                <a:sym typeface="Lato Bold"/>
              </a:rPr>
              <a:t>[Insert main conclusion]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2709390" y="9746220"/>
            <a:ext cx="4220359" cy="187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94"/>
              </a:lnSpc>
            </a:pPr>
            <a:r>
              <a:rPr lang="en-US" sz="1494" b="1" spc="-38">
                <a:solidFill>
                  <a:srgbClr val="FFFFFF">
                    <a:alpha val="84706"/>
                  </a:srgbClr>
                </a:solidFill>
                <a:latin typeface="Lato Bold"/>
                <a:ea typeface="Lato Bold"/>
                <a:cs typeface="Lato Bold"/>
                <a:sym typeface="Lato Bold"/>
              </a:rPr>
              <a:t>Advancing Science, Empowering Communities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544403" y="9746220"/>
            <a:ext cx="1816710" cy="187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94"/>
              </a:lnSpc>
            </a:pPr>
            <a:r>
              <a:rPr lang="en-US" sz="1494" b="1" spc="-38">
                <a:solidFill>
                  <a:srgbClr val="D6AE65">
                    <a:alpha val="84706"/>
                  </a:srgbClr>
                </a:solidFill>
                <a:latin typeface="Lato Bold"/>
                <a:ea typeface="Lato Bold"/>
                <a:cs typeface="Lato Bold"/>
                <a:sym typeface="Lato Bold"/>
              </a:rPr>
              <a:t>January 12–13, 2027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2873098" y="9746220"/>
            <a:ext cx="2012109" cy="187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94"/>
              </a:lnSpc>
            </a:pPr>
            <a:r>
              <a:rPr lang="en-US" sz="1494" b="1" spc="-38">
                <a:solidFill>
                  <a:srgbClr val="FFFFFF">
                    <a:alpha val="84706"/>
                  </a:srgbClr>
                </a:solidFill>
                <a:latin typeface="Lato Bold"/>
                <a:ea typeface="Lato Bold"/>
                <a:cs typeface="Lato Bold"/>
                <a:sym typeface="Lato Bold"/>
              </a:rPr>
              <a:t>ONLINE CONFERENCE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1021621" y="9746220"/>
            <a:ext cx="1547299" cy="187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94"/>
              </a:lnSpc>
            </a:pPr>
            <a:r>
              <a:rPr lang="en-US" sz="1494" b="1" spc="-38">
                <a:solidFill>
                  <a:srgbClr val="D6AE65">
                    <a:alpha val="84706"/>
                  </a:srgbClr>
                </a:solidFill>
                <a:latin typeface="Lato Bold"/>
                <a:ea typeface="Lato Bold"/>
                <a:cs typeface="Lato Bold"/>
                <a:sym typeface="Lato Bold"/>
              </a:rPr>
              <a:t>DELI ICAS 2027  |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7465122" y="9614550"/>
            <a:ext cx="178966" cy="318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87"/>
              </a:lnSpc>
            </a:pPr>
            <a:r>
              <a:rPr lang="en-US" sz="2487" b="1" spc="-64">
                <a:solidFill>
                  <a:srgbClr val="0D3256"/>
                </a:solidFill>
                <a:latin typeface="Lato Bold"/>
                <a:ea typeface="Lato Bold"/>
                <a:cs typeface="Lato Bold"/>
                <a:sym typeface="Lato Bold"/>
              </a:rPr>
              <a:t>8</a:t>
            </a:r>
          </a:p>
        </p:txBody>
      </p:sp>
      <p:sp>
        <p:nvSpPr>
          <p:cNvPr id="44" name="TextBox 40">
            <a:extLst>
              <a:ext uri="{FF2B5EF4-FFF2-40B4-BE49-F238E27FC236}">
                <a16:creationId xmlns:a16="http://schemas.microsoft.com/office/drawing/2014/main" id="{F6A77845-CC7C-3681-9040-DD056DDC6E35}"/>
              </a:ext>
            </a:extLst>
          </p:cNvPr>
          <p:cNvSpPr txBox="1"/>
          <p:nvPr/>
        </p:nvSpPr>
        <p:spPr>
          <a:xfrm>
            <a:off x="5319526" y="9658924"/>
            <a:ext cx="5143103" cy="6033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474"/>
              </a:lnSpc>
            </a:pPr>
            <a:r>
              <a:rPr lang="en-US" sz="1546" b="1" dirty="0">
                <a:solidFill>
                  <a:srgbClr val="D0A347"/>
                </a:solidFill>
                <a:latin typeface="Lato Bold"/>
                <a:ea typeface="Lato Bold"/>
                <a:cs typeface="Lato Bold"/>
                <a:sym typeface="Lato Bold"/>
              </a:rPr>
              <a:t>Organized by: </a:t>
            </a:r>
            <a:r>
              <a:rPr lang="en-GB" sz="1546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Doctoral Program in Public Health, </a:t>
            </a:r>
            <a:r>
              <a:rPr lang="en-GB" sz="1546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Institut</a:t>
            </a:r>
            <a:r>
              <a:rPr lang="en-GB" sz="1546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Kesehatan Deli </a:t>
            </a:r>
            <a:r>
              <a:rPr lang="en-GB" sz="1546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Husada</a:t>
            </a:r>
            <a:r>
              <a:rPr lang="en-GB" sz="1546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GB" sz="1546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Delitua</a:t>
            </a:r>
            <a:endParaRPr lang="en-US" sz="1546" b="1" dirty="0">
              <a:solidFill>
                <a:srgbClr val="FFFFFF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01C7AB2-943D-3C5C-3240-E238C45CF2AC}"/>
              </a:ext>
            </a:extLst>
          </p:cNvPr>
          <p:cNvGrpSpPr/>
          <p:nvPr/>
        </p:nvGrpSpPr>
        <p:grpSpPr>
          <a:xfrm>
            <a:off x="9556211" y="35000"/>
            <a:ext cx="3364670" cy="1261863"/>
            <a:chOff x="1" y="0"/>
            <a:chExt cx="3445220" cy="1375765"/>
          </a:xfrm>
        </p:grpSpPr>
        <p:sp>
          <p:nvSpPr>
            <p:cNvPr id="46" name="Freeform 22">
              <a:extLst>
                <a:ext uri="{FF2B5EF4-FFF2-40B4-BE49-F238E27FC236}">
                  <a16:creationId xmlns:a16="http://schemas.microsoft.com/office/drawing/2014/main" id="{A8D4EC8D-AC8B-A313-C7C2-9D7246859260}"/>
                </a:ext>
              </a:extLst>
            </p:cNvPr>
            <p:cNvSpPr/>
            <p:nvPr/>
          </p:nvSpPr>
          <p:spPr>
            <a:xfrm>
              <a:off x="1" y="0"/>
              <a:ext cx="1054711" cy="1063487"/>
            </a:xfrm>
            <a:custGeom>
              <a:avLst/>
              <a:gdLst/>
              <a:ahLst/>
              <a:cxnLst/>
              <a:rect l="l" t="t" r="r" b="b"/>
              <a:pathLst>
                <a:path w="1614206" h="1614206">
                  <a:moveTo>
                    <a:pt x="0" y="0"/>
                  </a:moveTo>
                  <a:lnTo>
                    <a:pt x="1614206" y="0"/>
                  </a:lnTo>
                  <a:lnTo>
                    <a:pt x="1614206" y="1614206"/>
                  </a:lnTo>
                  <a:lnTo>
                    <a:pt x="0" y="16142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D"/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E529D241-385B-B1EF-6EE3-9F1D21EDD163}"/>
                </a:ext>
              </a:extLst>
            </p:cNvPr>
            <p:cNvGrpSpPr/>
            <p:nvPr/>
          </p:nvGrpSpPr>
          <p:grpSpPr>
            <a:xfrm>
              <a:off x="1132624" y="122829"/>
              <a:ext cx="587988" cy="1252936"/>
              <a:chOff x="-156526" y="-46938"/>
              <a:chExt cx="187270" cy="399050"/>
            </a:xfrm>
          </p:grpSpPr>
          <p:sp>
            <p:nvSpPr>
              <p:cNvPr id="50" name="Freeform 24">
                <a:extLst>
                  <a:ext uri="{FF2B5EF4-FFF2-40B4-BE49-F238E27FC236}">
                    <a16:creationId xmlns:a16="http://schemas.microsoft.com/office/drawing/2014/main" id="{D522E526-AD89-6D70-695C-6D98A84EEF20}"/>
                  </a:ext>
                </a:extLst>
              </p:cNvPr>
              <p:cNvSpPr/>
              <p:nvPr/>
            </p:nvSpPr>
            <p:spPr>
              <a:xfrm>
                <a:off x="-156526" y="-46938"/>
                <a:ext cx="19415" cy="274350"/>
              </a:xfrm>
              <a:custGeom>
                <a:avLst/>
                <a:gdLst/>
                <a:ahLst/>
                <a:cxnLst/>
                <a:rect l="l" t="t" r="r" b="b"/>
                <a:pathLst>
                  <a:path w="30744" h="352112">
                    <a:moveTo>
                      <a:pt x="0" y="0"/>
                    </a:moveTo>
                    <a:lnTo>
                      <a:pt x="30744" y="0"/>
                    </a:lnTo>
                    <a:lnTo>
                      <a:pt x="30744" y="352112"/>
                    </a:lnTo>
                    <a:lnTo>
                      <a:pt x="0" y="35211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ID"/>
              </a:p>
            </p:txBody>
          </p:sp>
          <p:sp>
            <p:nvSpPr>
              <p:cNvPr id="51" name="TextBox 25">
                <a:extLst>
                  <a:ext uri="{FF2B5EF4-FFF2-40B4-BE49-F238E27FC236}">
                    <a16:creationId xmlns:a16="http://schemas.microsoft.com/office/drawing/2014/main" id="{C6F30E45-0D1F-7E81-41AE-E642643DE4A4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30744" cy="390212"/>
              </a:xfrm>
              <a:prstGeom prst="rect">
                <a:avLst/>
              </a:prstGeom>
            </p:spPr>
            <p:txBody>
              <a:bodyPr lIns="40512" tIns="40512" rIns="40512" bIns="40512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48" name="TextBox 26">
              <a:extLst>
                <a:ext uri="{FF2B5EF4-FFF2-40B4-BE49-F238E27FC236}">
                  <a16:creationId xmlns:a16="http://schemas.microsoft.com/office/drawing/2014/main" id="{FF7101A5-6291-7166-043E-65FF077DBB34}"/>
                </a:ext>
              </a:extLst>
            </p:cNvPr>
            <p:cNvSpPr txBox="1"/>
            <p:nvPr/>
          </p:nvSpPr>
          <p:spPr>
            <a:xfrm>
              <a:off x="1033374" y="76255"/>
              <a:ext cx="2411847" cy="6990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085"/>
                </a:lnSpc>
              </a:pPr>
              <a:r>
                <a:rPr lang="en-US" sz="1400" b="1" dirty="0" err="1">
                  <a:latin typeface="Open Sans Bold"/>
                  <a:ea typeface="Open Sans Bold"/>
                  <a:cs typeface="Open Sans Bold"/>
                  <a:sym typeface="Open Sans Bold"/>
                </a:rPr>
                <a:t>Institut</a:t>
              </a:r>
              <a:r>
                <a:rPr lang="en-US" sz="1400" b="1" dirty="0">
                  <a:latin typeface="Open Sans Bold"/>
                  <a:ea typeface="Open Sans Bold"/>
                  <a:cs typeface="Open Sans Bold"/>
                  <a:sym typeface="Open Sans Bold"/>
                </a:rPr>
                <a:t> Kesehatan Deli </a:t>
              </a:r>
              <a:r>
                <a:rPr lang="en-US" sz="1400" b="1" dirty="0" err="1">
                  <a:latin typeface="Open Sans Bold"/>
                  <a:ea typeface="Open Sans Bold"/>
                  <a:cs typeface="Open Sans Bold"/>
                  <a:sym typeface="Open Sans Bold"/>
                </a:rPr>
                <a:t>Husada</a:t>
              </a:r>
              <a:r>
                <a:rPr lang="en-US" sz="1400" b="1" dirty="0"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1400" b="1" dirty="0" err="1">
                  <a:latin typeface="Open Sans Bold"/>
                  <a:ea typeface="Open Sans Bold"/>
                  <a:cs typeface="Open Sans Bold"/>
                  <a:sym typeface="Open Sans Bold"/>
                </a:rPr>
                <a:t>Delitua</a:t>
              </a:r>
              <a:endParaRPr lang="en-US" sz="1400" b="1" dirty="0">
                <a:latin typeface="Open Sans Bold"/>
                <a:ea typeface="Open Sans Bold"/>
                <a:cs typeface="Open Sans Bold"/>
                <a:sym typeface="Open Sans Bold"/>
              </a:endParaRPr>
            </a:p>
          </p:txBody>
        </p:sp>
        <p:sp>
          <p:nvSpPr>
            <p:cNvPr id="49" name="TextBox 28">
              <a:extLst>
                <a:ext uri="{FF2B5EF4-FFF2-40B4-BE49-F238E27FC236}">
                  <a16:creationId xmlns:a16="http://schemas.microsoft.com/office/drawing/2014/main" id="{3F7494B1-D520-27ED-B03F-6585BCDFB59D}"/>
                </a:ext>
              </a:extLst>
            </p:cNvPr>
            <p:cNvSpPr txBox="1"/>
            <p:nvPr/>
          </p:nvSpPr>
          <p:spPr>
            <a:xfrm>
              <a:off x="1198313" y="287590"/>
              <a:ext cx="1877161" cy="53151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3300"/>
                </a:lnSpc>
              </a:pPr>
              <a:endParaRPr lang="en-US" sz="2400" b="1" dirty="0">
                <a:latin typeface="Canva Sans Bold"/>
                <a:ea typeface="Canva Sans Bold"/>
                <a:cs typeface="Canva Sans Bold"/>
                <a:sym typeface="Canva Sans Bold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0717F83-A8F3-03C5-6A49-6D2B2DFDE46B}"/>
              </a:ext>
            </a:extLst>
          </p:cNvPr>
          <p:cNvGrpSpPr/>
          <p:nvPr/>
        </p:nvGrpSpPr>
        <p:grpSpPr>
          <a:xfrm>
            <a:off x="13307566" y="71912"/>
            <a:ext cx="3879452" cy="1026029"/>
            <a:chOff x="207007" y="228612"/>
            <a:chExt cx="5172604" cy="1368041"/>
          </a:xfrm>
        </p:grpSpPr>
        <p:sp>
          <p:nvSpPr>
            <p:cNvPr id="53" name="Freeform 19">
              <a:extLst>
                <a:ext uri="{FF2B5EF4-FFF2-40B4-BE49-F238E27FC236}">
                  <a16:creationId xmlns:a16="http://schemas.microsoft.com/office/drawing/2014/main" id="{B424A394-11F2-EB73-CB05-145BAE36115D}"/>
                </a:ext>
              </a:extLst>
            </p:cNvPr>
            <p:cNvSpPr/>
            <p:nvPr/>
          </p:nvSpPr>
          <p:spPr>
            <a:xfrm>
              <a:off x="207007" y="228612"/>
              <a:ext cx="1084143" cy="1063488"/>
            </a:xfrm>
            <a:custGeom>
              <a:avLst/>
              <a:gdLst/>
              <a:ahLst/>
              <a:cxnLst/>
              <a:rect l="l" t="t" r="r" b="b"/>
              <a:pathLst>
                <a:path w="1478695" h="1478695">
                  <a:moveTo>
                    <a:pt x="0" y="0"/>
                  </a:moveTo>
                  <a:lnTo>
                    <a:pt x="1478695" y="0"/>
                  </a:lnTo>
                  <a:lnTo>
                    <a:pt x="1478695" y="1478695"/>
                  </a:lnTo>
                  <a:lnTo>
                    <a:pt x="0" y="14786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D"/>
            </a:p>
          </p:txBody>
        </p:sp>
        <p:sp>
          <p:nvSpPr>
            <p:cNvPr id="54" name="TextBox 20">
              <a:extLst>
                <a:ext uri="{FF2B5EF4-FFF2-40B4-BE49-F238E27FC236}">
                  <a16:creationId xmlns:a16="http://schemas.microsoft.com/office/drawing/2014/main" id="{281D1C29-A103-449C-072E-5CC80BFFE34E}"/>
                </a:ext>
              </a:extLst>
            </p:cNvPr>
            <p:cNvSpPr txBox="1"/>
            <p:nvPr/>
          </p:nvSpPr>
          <p:spPr>
            <a:xfrm>
              <a:off x="1389926" y="235253"/>
              <a:ext cx="3989685" cy="136140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2515"/>
                </a:lnSpc>
              </a:pPr>
              <a:r>
                <a:rPr lang="en-US" sz="2800" b="1" spc="543" dirty="0">
                  <a:latin typeface="Canva Sans Bold"/>
                  <a:ea typeface="Canva Sans Bold"/>
                  <a:cs typeface="Canva Sans Bold"/>
                  <a:sym typeface="Canva Sans Bold"/>
                </a:rPr>
                <a:t>DELI HUSADA</a:t>
              </a:r>
            </a:p>
            <a:p>
              <a:pPr algn="l">
                <a:lnSpc>
                  <a:spcPct val="150000"/>
                </a:lnSpc>
              </a:pPr>
              <a:r>
                <a:rPr lang="en-US" sz="1600" b="1" dirty="0">
                  <a:latin typeface="Canva Sans Bold"/>
                  <a:ea typeface="Canva Sans Bold"/>
                  <a:cs typeface="Canva Sans Bold"/>
                  <a:sym typeface="Canva Sans Bold"/>
                </a:rPr>
                <a:t>Health Professional </a:t>
              </a:r>
              <a:r>
                <a:rPr lang="en-US" sz="1600" b="1" dirty="0" err="1">
                  <a:latin typeface="Canva Sans Bold"/>
                  <a:ea typeface="Canva Sans Bold"/>
                  <a:cs typeface="Canva Sans Bold"/>
                  <a:sym typeface="Canva Sans Bold"/>
                </a:rPr>
                <a:t>Trainning</a:t>
              </a:r>
              <a:r>
                <a:rPr lang="en-US" sz="1600" b="1" dirty="0"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</a:p>
            <a:p>
              <a:pPr algn="l">
                <a:lnSpc>
                  <a:spcPct val="150000"/>
                </a:lnSpc>
              </a:pPr>
              <a:r>
                <a:rPr lang="en-US" sz="1600" b="1" dirty="0">
                  <a:latin typeface="Canva Sans Bold"/>
                  <a:ea typeface="Canva Sans Bold"/>
                  <a:cs typeface="Canva Sans Bold"/>
                  <a:sym typeface="Canva Sans Bold"/>
                </a:rPr>
                <a:t>And Learning Centre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FEEE55E9-F737-352F-338B-7F384E1311FD}"/>
              </a:ext>
            </a:extLst>
          </p:cNvPr>
          <p:cNvGrpSpPr/>
          <p:nvPr/>
        </p:nvGrpSpPr>
        <p:grpSpPr>
          <a:xfrm>
            <a:off x="17210541" y="-88665"/>
            <a:ext cx="1083785" cy="1103931"/>
            <a:chOff x="0" y="0"/>
            <a:chExt cx="2163022" cy="2163022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86E6DD30-BD08-6BAC-0E91-E5B757BA182D}"/>
                </a:ext>
              </a:extLst>
            </p:cNvPr>
            <p:cNvGrpSpPr/>
            <p:nvPr/>
          </p:nvGrpSpPr>
          <p:grpSpPr>
            <a:xfrm>
              <a:off x="272450" y="330676"/>
              <a:ext cx="1611640" cy="1407249"/>
              <a:chOff x="0" y="0"/>
              <a:chExt cx="1247470" cy="1089264"/>
            </a:xfrm>
          </p:grpSpPr>
          <p:sp>
            <p:nvSpPr>
              <p:cNvPr id="58" name="Freeform 14">
                <a:extLst>
                  <a:ext uri="{FF2B5EF4-FFF2-40B4-BE49-F238E27FC236}">
                    <a16:creationId xmlns:a16="http://schemas.microsoft.com/office/drawing/2014/main" id="{6AD5A782-BD11-4118-68C7-5F0E4DC89580}"/>
                  </a:ext>
                </a:extLst>
              </p:cNvPr>
              <p:cNvSpPr/>
              <p:nvPr/>
            </p:nvSpPr>
            <p:spPr>
              <a:xfrm>
                <a:off x="0" y="0"/>
                <a:ext cx="1247470" cy="1089264"/>
              </a:xfrm>
              <a:custGeom>
                <a:avLst/>
                <a:gdLst/>
                <a:ahLst/>
                <a:cxnLst/>
                <a:rect l="l" t="t" r="r" b="b"/>
                <a:pathLst>
                  <a:path w="1247470" h="1089264">
                    <a:moveTo>
                      <a:pt x="623735" y="0"/>
                    </a:moveTo>
                    <a:cubicBezTo>
                      <a:pt x="279256" y="0"/>
                      <a:pt x="0" y="243840"/>
                      <a:pt x="0" y="544632"/>
                    </a:cubicBezTo>
                    <a:cubicBezTo>
                      <a:pt x="0" y="845424"/>
                      <a:pt x="279256" y="1089264"/>
                      <a:pt x="623735" y="1089264"/>
                    </a:cubicBezTo>
                    <a:cubicBezTo>
                      <a:pt x="968214" y="1089264"/>
                      <a:pt x="1247470" y="845424"/>
                      <a:pt x="1247470" y="544632"/>
                    </a:cubicBezTo>
                    <a:cubicBezTo>
                      <a:pt x="1247470" y="243840"/>
                      <a:pt x="968214" y="0"/>
                      <a:pt x="62373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ID"/>
              </a:p>
            </p:txBody>
          </p:sp>
          <p:sp>
            <p:nvSpPr>
              <p:cNvPr id="59" name="TextBox 15">
                <a:extLst>
                  <a:ext uri="{FF2B5EF4-FFF2-40B4-BE49-F238E27FC236}">
                    <a16:creationId xmlns:a16="http://schemas.microsoft.com/office/drawing/2014/main" id="{E534A4A5-B35B-FD95-6612-B39EFE0F3410}"/>
                  </a:ext>
                </a:extLst>
              </p:cNvPr>
              <p:cNvSpPr txBox="1"/>
              <p:nvPr/>
            </p:nvSpPr>
            <p:spPr>
              <a:xfrm>
                <a:off x="116950" y="35443"/>
                <a:ext cx="1013569" cy="95170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2800"/>
                  </a:lnSpc>
                </a:pPr>
                <a:endParaRPr/>
              </a:p>
            </p:txBody>
          </p:sp>
        </p:grpSp>
        <p:sp>
          <p:nvSpPr>
            <p:cNvPr id="57" name="Freeform 16">
              <a:extLst>
                <a:ext uri="{FF2B5EF4-FFF2-40B4-BE49-F238E27FC236}">
                  <a16:creationId xmlns:a16="http://schemas.microsoft.com/office/drawing/2014/main" id="{503CF22B-9C33-0FF1-0C44-9724BCF6C38D}"/>
                </a:ext>
              </a:extLst>
            </p:cNvPr>
            <p:cNvSpPr/>
            <p:nvPr/>
          </p:nvSpPr>
          <p:spPr>
            <a:xfrm>
              <a:off x="0" y="0"/>
              <a:ext cx="2163022" cy="2163022"/>
            </a:xfrm>
            <a:custGeom>
              <a:avLst/>
              <a:gdLst/>
              <a:ahLst/>
              <a:cxnLst/>
              <a:rect l="l" t="t" r="r" b="b"/>
              <a:pathLst>
                <a:path w="2163022" h="2163022">
                  <a:moveTo>
                    <a:pt x="0" y="0"/>
                  </a:moveTo>
                  <a:lnTo>
                    <a:pt x="2163022" y="0"/>
                  </a:lnTo>
                  <a:lnTo>
                    <a:pt x="2163022" y="2163022"/>
                  </a:lnTo>
                  <a:lnTo>
                    <a:pt x="0" y="21630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/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D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pic>
        <p:nvPicPr>
          <p:cNvPr id="51" name="Transparent Building Background – IKDH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539985" y="234181"/>
            <a:ext cx="2258501" cy="348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74"/>
              </a:lnSpc>
            </a:pPr>
            <a:r>
              <a:rPr lang="en-US" sz="2311" b="1" spc="46">
                <a:solidFill>
                  <a:srgbClr val="0A325B"/>
                </a:solidFill>
                <a:latin typeface="Lato Bold"/>
                <a:ea typeface="Lato Bold"/>
                <a:cs typeface="Lato Bold"/>
                <a:sym typeface="Lato Bold"/>
              </a:rPr>
              <a:t>DELI ICAS 2027</a:t>
            </a:r>
          </a:p>
        </p:txBody>
      </p:sp>
      <p:sp>
        <p:nvSpPr>
          <p:cNvPr id="4" name="Freeform 4"/>
          <p:cNvSpPr/>
          <p:nvPr/>
        </p:nvSpPr>
        <p:spPr>
          <a:xfrm>
            <a:off x="2821952" y="207708"/>
            <a:ext cx="229694" cy="437279"/>
          </a:xfrm>
          <a:custGeom>
            <a:avLst/>
            <a:gdLst/>
            <a:ahLst/>
            <a:cxnLst/>
            <a:rect l="l" t="t" r="r" b="b"/>
            <a:pathLst>
              <a:path w="229694" h="437279">
                <a:moveTo>
                  <a:pt x="0" y="0"/>
                </a:moveTo>
                <a:lnTo>
                  <a:pt x="229694" y="0"/>
                </a:lnTo>
                <a:lnTo>
                  <a:pt x="229694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5" name="TextBox 5"/>
          <p:cNvSpPr txBox="1"/>
          <p:nvPr/>
        </p:nvSpPr>
        <p:spPr>
          <a:xfrm>
            <a:off x="3076719" y="265547"/>
            <a:ext cx="5760109" cy="296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97"/>
              </a:lnSpc>
            </a:pPr>
            <a:r>
              <a:rPr lang="en-US" sz="1784">
                <a:solidFill>
                  <a:srgbClr val="0A325B"/>
                </a:solidFill>
                <a:latin typeface="Lato"/>
                <a:ea typeface="Lato"/>
                <a:cs typeface="Lato"/>
                <a:sym typeface="Lato"/>
              </a:rPr>
              <a:t>The 2nd Deli International Conference on Allied Sciences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69398" y="611946"/>
            <a:ext cx="9317182" cy="2962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97"/>
              </a:lnSpc>
            </a:pPr>
            <a:r>
              <a:rPr lang="en-US" sz="1784" b="1" i="1">
                <a:solidFill>
                  <a:srgbClr val="2D897C"/>
                </a:solidFill>
                <a:latin typeface="Lato Bold Italics"/>
                <a:ea typeface="Lato Bold Italics"/>
                <a:cs typeface="Lato Bold Italics"/>
                <a:sym typeface="Lato Bold Italics"/>
              </a:rPr>
              <a:t>Official Theme: “One Health for Sustainable Communities in the Era of Digital Transformation”</a:t>
            </a:r>
          </a:p>
        </p:txBody>
      </p:sp>
      <p:sp>
        <p:nvSpPr>
          <p:cNvPr id="7" name="Freeform 7"/>
          <p:cNvSpPr/>
          <p:nvPr/>
        </p:nvSpPr>
        <p:spPr>
          <a:xfrm>
            <a:off x="426574" y="852695"/>
            <a:ext cx="13289426" cy="437279"/>
          </a:xfrm>
          <a:custGeom>
            <a:avLst/>
            <a:gdLst/>
            <a:ahLst/>
            <a:cxnLst/>
            <a:rect l="l" t="t" r="r" b="b"/>
            <a:pathLst>
              <a:path w="13289426" h="437279">
                <a:moveTo>
                  <a:pt x="0" y="0"/>
                </a:moveTo>
                <a:lnTo>
                  <a:pt x="13289426" y="0"/>
                </a:lnTo>
                <a:lnTo>
                  <a:pt x="13289426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0" name="TextBox 10"/>
          <p:cNvSpPr txBox="1"/>
          <p:nvPr/>
        </p:nvSpPr>
        <p:spPr>
          <a:xfrm>
            <a:off x="823989" y="1559535"/>
            <a:ext cx="14041707" cy="848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66"/>
              </a:lnSpc>
            </a:pPr>
            <a:r>
              <a:rPr lang="en-US" sz="5554" b="1" spc="111">
                <a:solidFill>
                  <a:srgbClr val="0A325B"/>
                </a:solidFill>
                <a:latin typeface="Lato Bold"/>
                <a:ea typeface="Lato Bold"/>
                <a:cs typeface="Lato Bold"/>
                <a:sym typeface="Lato Bold"/>
              </a:rPr>
              <a:t>RECOMMENDATIONS &amp; IMPLICATIONS</a:t>
            </a:r>
          </a:p>
        </p:txBody>
      </p:sp>
      <p:sp>
        <p:nvSpPr>
          <p:cNvPr id="11" name="Freeform 11"/>
          <p:cNvSpPr/>
          <p:nvPr/>
        </p:nvSpPr>
        <p:spPr>
          <a:xfrm>
            <a:off x="864086" y="3214004"/>
            <a:ext cx="5239206" cy="6001661"/>
          </a:xfrm>
          <a:custGeom>
            <a:avLst/>
            <a:gdLst/>
            <a:ahLst/>
            <a:cxnLst/>
            <a:rect l="l" t="t" r="r" b="b"/>
            <a:pathLst>
              <a:path w="5239206" h="6001661">
                <a:moveTo>
                  <a:pt x="0" y="0"/>
                </a:moveTo>
                <a:lnTo>
                  <a:pt x="5239206" y="0"/>
                </a:lnTo>
                <a:lnTo>
                  <a:pt x="5239206" y="6001661"/>
                </a:lnTo>
                <a:lnTo>
                  <a:pt x="0" y="600166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2" name="Freeform 12"/>
          <p:cNvSpPr/>
          <p:nvPr/>
        </p:nvSpPr>
        <p:spPr>
          <a:xfrm>
            <a:off x="2603196" y="2776725"/>
            <a:ext cx="1760986" cy="1727254"/>
          </a:xfrm>
          <a:custGeom>
            <a:avLst/>
            <a:gdLst/>
            <a:ahLst/>
            <a:cxnLst/>
            <a:rect l="l" t="t" r="r" b="b"/>
            <a:pathLst>
              <a:path w="1760986" h="1727254">
                <a:moveTo>
                  <a:pt x="0" y="0"/>
                </a:moveTo>
                <a:lnTo>
                  <a:pt x="1760986" y="0"/>
                </a:lnTo>
                <a:lnTo>
                  <a:pt x="1760986" y="1727254"/>
                </a:lnTo>
                <a:lnTo>
                  <a:pt x="0" y="172725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3" name="Freeform 13"/>
          <p:cNvSpPr/>
          <p:nvPr/>
        </p:nvSpPr>
        <p:spPr>
          <a:xfrm>
            <a:off x="3040708" y="2995365"/>
            <a:ext cx="1104718" cy="1082267"/>
          </a:xfrm>
          <a:custGeom>
            <a:avLst/>
            <a:gdLst/>
            <a:ahLst/>
            <a:cxnLst/>
            <a:rect l="l" t="t" r="r" b="b"/>
            <a:pathLst>
              <a:path w="1104718" h="1082267">
                <a:moveTo>
                  <a:pt x="0" y="0"/>
                </a:moveTo>
                <a:lnTo>
                  <a:pt x="1104718" y="0"/>
                </a:lnTo>
                <a:lnTo>
                  <a:pt x="1104718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4" name="TextBox 14"/>
          <p:cNvSpPr txBox="1"/>
          <p:nvPr/>
        </p:nvSpPr>
        <p:spPr>
          <a:xfrm>
            <a:off x="2616841" y="4629441"/>
            <a:ext cx="1725580" cy="45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9"/>
              </a:lnSpc>
            </a:pPr>
            <a:r>
              <a:rPr lang="en-US" sz="2707" b="1" spc="54">
                <a:solidFill>
                  <a:srgbClr val="0A325B"/>
                </a:solidFill>
                <a:latin typeface="Lato Bold"/>
                <a:ea typeface="Lato Bold"/>
                <a:cs typeface="Lato Bold"/>
                <a:sym typeface="Lato Bold"/>
              </a:rPr>
              <a:t>PRACTICE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03516" y="5100093"/>
            <a:ext cx="3552230" cy="326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80"/>
              </a:lnSpc>
            </a:pPr>
            <a:r>
              <a:rPr lang="en-US" sz="1986" b="1">
                <a:solidFill>
                  <a:srgbClr val="2D897C"/>
                </a:solidFill>
                <a:latin typeface="Lato Bold"/>
                <a:ea typeface="Lato Bold"/>
                <a:cs typeface="Lato Bold"/>
                <a:sym typeface="Lato Bold"/>
              </a:rPr>
              <a:t>Recommendations for practice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24224" y="5702670"/>
            <a:ext cx="4310814" cy="566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4"/>
              </a:lnSpc>
            </a:pPr>
            <a:r>
              <a:rPr lang="en-US" sz="1696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Strengthen interdisciplinary collaboration in service delivery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709067" y="6455712"/>
            <a:ext cx="3541128" cy="566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4"/>
              </a:lnSpc>
            </a:pPr>
            <a:r>
              <a:rPr lang="en-US" sz="1696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Apply evidence-based interventions</a:t>
            </a:r>
          </a:p>
          <a:p>
            <a:pPr algn="ctr">
              <a:lnSpc>
                <a:spcPts val="2374"/>
              </a:lnSpc>
            </a:pPr>
            <a:r>
              <a:rPr lang="en-US" sz="1696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in real-world settings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68472" y="7193693"/>
            <a:ext cx="4222319" cy="566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4"/>
              </a:lnSpc>
            </a:pPr>
            <a:r>
              <a:rPr lang="en-US" sz="1696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Enhance capacity building and professional development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832905" y="7946735"/>
            <a:ext cx="3293453" cy="566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4"/>
              </a:lnSpc>
            </a:pPr>
            <a:r>
              <a:rPr lang="en-US" sz="1696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Promote community engagement</a:t>
            </a:r>
          </a:p>
          <a:p>
            <a:pPr algn="ctr">
              <a:lnSpc>
                <a:spcPts val="2374"/>
              </a:lnSpc>
            </a:pPr>
            <a:r>
              <a:rPr lang="en-US" sz="1696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and empowerment</a:t>
            </a:r>
          </a:p>
        </p:txBody>
      </p:sp>
      <p:sp>
        <p:nvSpPr>
          <p:cNvPr id="20" name="Freeform 20"/>
          <p:cNvSpPr/>
          <p:nvPr/>
        </p:nvSpPr>
        <p:spPr>
          <a:xfrm>
            <a:off x="6529866" y="3214004"/>
            <a:ext cx="5228268" cy="6001661"/>
          </a:xfrm>
          <a:custGeom>
            <a:avLst/>
            <a:gdLst/>
            <a:ahLst/>
            <a:cxnLst/>
            <a:rect l="l" t="t" r="r" b="b"/>
            <a:pathLst>
              <a:path w="5228268" h="6001661">
                <a:moveTo>
                  <a:pt x="0" y="0"/>
                </a:moveTo>
                <a:lnTo>
                  <a:pt x="5228268" y="0"/>
                </a:lnTo>
                <a:lnTo>
                  <a:pt x="5228268" y="6001661"/>
                </a:lnTo>
                <a:lnTo>
                  <a:pt x="0" y="600166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1" name="Freeform 21"/>
          <p:cNvSpPr/>
          <p:nvPr/>
        </p:nvSpPr>
        <p:spPr>
          <a:xfrm>
            <a:off x="8268976" y="2776725"/>
            <a:ext cx="1750048" cy="1727254"/>
          </a:xfrm>
          <a:custGeom>
            <a:avLst/>
            <a:gdLst/>
            <a:ahLst/>
            <a:cxnLst/>
            <a:rect l="l" t="t" r="r" b="b"/>
            <a:pathLst>
              <a:path w="1750048" h="1727254">
                <a:moveTo>
                  <a:pt x="0" y="0"/>
                </a:moveTo>
                <a:lnTo>
                  <a:pt x="1750048" y="0"/>
                </a:lnTo>
                <a:lnTo>
                  <a:pt x="1750048" y="1727254"/>
                </a:lnTo>
                <a:lnTo>
                  <a:pt x="0" y="172725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2" name="Freeform 22"/>
          <p:cNvSpPr/>
          <p:nvPr/>
        </p:nvSpPr>
        <p:spPr>
          <a:xfrm>
            <a:off x="8706488" y="2995365"/>
            <a:ext cx="875024" cy="1082267"/>
          </a:xfrm>
          <a:custGeom>
            <a:avLst/>
            <a:gdLst/>
            <a:ahLst/>
            <a:cxnLst/>
            <a:rect l="l" t="t" r="r" b="b"/>
            <a:pathLst>
              <a:path w="875024" h="1082267">
                <a:moveTo>
                  <a:pt x="0" y="0"/>
                </a:moveTo>
                <a:lnTo>
                  <a:pt x="875024" y="0"/>
                </a:lnTo>
                <a:lnTo>
                  <a:pt x="875024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3" name="TextBox 23"/>
          <p:cNvSpPr txBox="1"/>
          <p:nvPr/>
        </p:nvSpPr>
        <p:spPr>
          <a:xfrm>
            <a:off x="8466024" y="4629441"/>
            <a:ext cx="1290408" cy="45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9"/>
              </a:lnSpc>
            </a:pPr>
            <a:r>
              <a:rPr lang="en-US" sz="2707" b="1" spc="54">
                <a:solidFill>
                  <a:srgbClr val="0A325B"/>
                </a:solidFill>
                <a:latin typeface="Lato Bold"/>
                <a:ea typeface="Lato Bold"/>
                <a:cs typeface="Lato Bold"/>
                <a:sym typeface="Lato Bold"/>
              </a:rPr>
              <a:t>POLICY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454562" y="5100093"/>
            <a:ext cx="3313333" cy="326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80"/>
              </a:lnSpc>
            </a:pPr>
            <a:r>
              <a:rPr lang="en-US" sz="1986" b="1">
                <a:solidFill>
                  <a:srgbClr val="2D897C"/>
                </a:solidFill>
                <a:latin typeface="Lato Bold"/>
                <a:ea typeface="Lato Bold"/>
                <a:cs typeface="Lato Bold"/>
                <a:sym typeface="Lato Bold"/>
              </a:rPr>
              <a:t>Recommendations for policy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566160" y="5702670"/>
            <a:ext cx="3090136" cy="566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4"/>
              </a:lnSpc>
            </a:pPr>
            <a:r>
              <a:rPr lang="en-US" sz="1696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Develop supportive regulations</a:t>
            </a:r>
          </a:p>
          <a:p>
            <a:pPr algn="ctr">
              <a:lnSpc>
                <a:spcPts val="2374"/>
              </a:lnSpc>
            </a:pPr>
            <a:r>
              <a:rPr lang="en-US" sz="1696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and policy frameworks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553328" y="6455712"/>
            <a:ext cx="3115799" cy="566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4"/>
              </a:lnSpc>
            </a:pPr>
            <a:r>
              <a:rPr lang="en-US" sz="1696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Increase investment in research</a:t>
            </a:r>
          </a:p>
          <a:p>
            <a:pPr algn="ctr">
              <a:lnSpc>
                <a:spcPts val="2374"/>
              </a:lnSpc>
            </a:pPr>
            <a:r>
              <a:rPr lang="en-US" sz="1696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and innovation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409524" y="7193693"/>
            <a:ext cx="3403408" cy="566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4"/>
              </a:lnSpc>
            </a:pPr>
            <a:r>
              <a:rPr lang="en-US" sz="1696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Promote cross-sector partnerships and coordination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7942098" y="7946735"/>
            <a:ext cx="2338260" cy="566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4"/>
              </a:lnSpc>
            </a:pPr>
            <a:r>
              <a:rPr lang="en-US" sz="1696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Ensure equitable access</a:t>
            </a:r>
          </a:p>
          <a:p>
            <a:pPr algn="ctr">
              <a:lnSpc>
                <a:spcPts val="2374"/>
              </a:lnSpc>
            </a:pPr>
            <a:r>
              <a:rPr lang="en-US" sz="1696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and resource allocation</a:t>
            </a:r>
          </a:p>
        </p:txBody>
      </p:sp>
      <p:sp>
        <p:nvSpPr>
          <p:cNvPr id="29" name="Freeform 29"/>
          <p:cNvSpPr/>
          <p:nvPr/>
        </p:nvSpPr>
        <p:spPr>
          <a:xfrm>
            <a:off x="12184708" y="3214004"/>
            <a:ext cx="5239206" cy="6001661"/>
          </a:xfrm>
          <a:custGeom>
            <a:avLst/>
            <a:gdLst/>
            <a:ahLst/>
            <a:cxnLst/>
            <a:rect l="l" t="t" r="r" b="b"/>
            <a:pathLst>
              <a:path w="5239206" h="6001661">
                <a:moveTo>
                  <a:pt x="0" y="0"/>
                </a:moveTo>
                <a:lnTo>
                  <a:pt x="5239206" y="0"/>
                </a:lnTo>
                <a:lnTo>
                  <a:pt x="5239206" y="6001661"/>
                </a:lnTo>
                <a:lnTo>
                  <a:pt x="0" y="600166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0" name="Freeform 30"/>
          <p:cNvSpPr/>
          <p:nvPr/>
        </p:nvSpPr>
        <p:spPr>
          <a:xfrm>
            <a:off x="13716000" y="2776725"/>
            <a:ext cx="1968804" cy="1727254"/>
          </a:xfrm>
          <a:custGeom>
            <a:avLst/>
            <a:gdLst/>
            <a:ahLst/>
            <a:cxnLst/>
            <a:rect l="l" t="t" r="r" b="b"/>
            <a:pathLst>
              <a:path w="1968804" h="1727254">
                <a:moveTo>
                  <a:pt x="0" y="0"/>
                </a:moveTo>
                <a:lnTo>
                  <a:pt x="1968804" y="0"/>
                </a:lnTo>
                <a:lnTo>
                  <a:pt x="1968804" y="1727254"/>
                </a:lnTo>
                <a:lnTo>
                  <a:pt x="0" y="1727254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1" name="Freeform 31"/>
          <p:cNvSpPr/>
          <p:nvPr/>
        </p:nvSpPr>
        <p:spPr>
          <a:xfrm>
            <a:off x="14142574" y="2995365"/>
            <a:ext cx="1104718" cy="1082267"/>
          </a:xfrm>
          <a:custGeom>
            <a:avLst/>
            <a:gdLst/>
            <a:ahLst/>
            <a:cxnLst/>
            <a:rect l="l" t="t" r="r" b="b"/>
            <a:pathLst>
              <a:path w="1104718" h="1082267">
                <a:moveTo>
                  <a:pt x="0" y="0"/>
                </a:moveTo>
                <a:lnTo>
                  <a:pt x="1104718" y="0"/>
                </a:lnTo>
                <a:lnTo>
                  <a:pt x="1104718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2" name="TextBox 32"/>
          <p:cNvSpPr txBox="1"/>
          <p:nvPr/>
        </p:nvSpPr>
        <p:spPr>
          <a:xfrm>
            <a:off x="13042720" y="4629441"/>
            <a:ext cx="3346096" cy="45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9"/>
              </a:lnSpc>
            </a:pPr>
            <a:r>
              <a:rPr lang="en-US" sz="2707" b="1" spc="54">
                <a:solidFill>
                  <a:srgbClr val="0A325B"/>
                </a:solidFill>
                <a:latin typeface="Lato Bold"/>
                <a:ea typeface="Lato Bold"/>
                <a:cs typeface="Lato Bold"/>
                <a:sym typeface="Lato Bold"/>
              </a:rPr>
              <a:t>FUTURE RESEARCH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2517679" y="5100093"/>
            <a:ext cx="4396178" cy="326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80"/>
              </a:lnSpc>
            </a:pPr>
            <a:r>
              <a:rPr lang="en-US" sz="1986" b="1">
                <a:solidFill>
                  <a:srgbClr val="2D897C"/>
                </a:solidFill>
                <a:latin typeface="Lato Bold"/>
                <a:ea typeface="Lato Bold"/>
                <a:cs typeface="Lato Bold"/>
                <a:sym typeface="Lato Bold"/>
              </a:rPr>
              <a:t>Recommendations for future research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3204836" y="5702670"/>
            <a:ext cx="3031507" cy="566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4"/>
              </a:lnSpc>
            </a:pPr>
            <a:r>
              <a:rPr lang="en-US" sz="1696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Explore emerging technologies</a:t>
            </a:r>
          </a:p>
          <a:p>
            <a:pPr algn="ctr">
              <a:lnSpc>
                <a:spcPts val="2374"/>
              </a:lnSpc>
            </a:pPr>
            <a:r>
              <a:rPr lang="en-US" sz="1696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and digital solutions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2846929" y="6455712"/>
            <a:ext cx="3747322" cy="566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4"/>
              </a:lnSpc>
            </a:pPr>
            <a:r>
              <a:rPr lang="en-US" sz="1696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Conduct longitudinal and comparative studies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2863245" y="7193693"/>
            <a:ext cx="3714689" cy="566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4"/>
              </a:lnSpc>
            </a:pPr>
            <a:r>
              <a:rPr lang="en-US" sz="1696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Investigate implementation strategies and outcomes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3174692" y="7946735"/>
            <a:ext cx="3091795" cy="566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4"/>
              </a:lnSpc>
            </a:pPr>
            <a:r>
              <a:rPr lang="en-US" sz="1696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Address gaps in knowledge and</a:t>
            </a:r>
          </a:p>
          <a:p>
            <a:pPr algn="ctr">
              <a:lnSpc>
                <a:spcPts val="2374"/>
              </a:lnSpc>
            </a:pPr>
            <a:r>
              <a:rPr lang="en-US" sz="1696" b="1">
                <a:solidFill>
                  <a:srgbClr val="545454"/>
                </a:solidFill>
                <a:latin typeface="Lato Bold"/>
                <a:ea typeface="Lato Bold"/>
                <a:cs typeface="Lato Bold"/>
                <a:sym typeface="Lato Bold"/>
              </a:rPr>
              <a:t>evidence synthesis</a:t>
            </a:r>
          </a:p>
        </p:txBody>
      </p:sp>
      <p:sp>
        <p:nvSpPr>
          <p:cNvPr id="38" name="Freeform 38"/>
          <p:cNvSpPr/>
          <p:nvPr/>
        </p:nvSpPr>
        <p:spPr>
          <a:xfrm>
            <a:off x="5873598" y="3848060"/>
            <a:ext cx="885962" cy="448211"/>
          </a:xfrm>
          <a:custGeom>
            <a:avLst/>
            <a:gdLst/>
            <a:ahLst/>
            <a:cxnLst/>
            <a:rect l="l" t="t" r="r" b="b"/>
            <a:pathLst>
              <a:path w="885962" h="448211">
                <a:moveTo>
                  <a:pt x="0" y="0"/>
                </a:moveTo>
                <a:lnTo>
                  <a:pt x="885962" y="0"/>
                </a:lnTo>
                <a:lnTo>
                  <a:pt x="885962" y="448211"/>
                </a:lnTo>
                <a:lnTo>
                  <a:pt x="0" y="448211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9" name="Freeform 39"/>
          <p:cNvSpPr/>
          <p:nvPr/>
        </p:nvSpPr>
        <p:spPr>
          <a:xfrm>
            <a:off x="11528440" y="3848060"/>
            <a:ext cx="885962" cy="448211"/>
          </a:xfrm>
          <a:custGeom>
            <a:avLst/>
            <a:gdLst/>
            <a:ahLst/>
            <a:cxnLst/>
            <a:rect l="l" t="t" r="r" b="b"/>
            <a:pathLst>
              <a:path w="885962" h="448211">
                <a:moveTo>
                  <a:pt x="0" y="0"/>
                </a:moveTo>
                <a:lnTo>
                  <a:pt x="885962" y="0"/>
                </a:lnTo>
                <a:lnTo>
                  <a:pt x="885962" y="448211"/>
                </a:lnTo>
                <a:lnTo>
                  <a:pt x="0" y="448211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0" name="Freeform 40"/>
          <p:cNvSpPr/>
          <p:nvPr/>
        </p:nvSpPr>
        <p:spPr>
          <a:xfrm>
            <a:off x="0" y="9204733"/>
            <a:ext cx="18288000" cy="1082267"/>
          </a:xfrm>
          <a:custGeom>
            <a:avLst/>
            <a:gdLst/>
            <a:ahLst/>
            <a:cxnLst/>
            <a:rect l="l" t="t" r="r" b="b"/>
            <a:pathLst>
              <a:path w="18288000" h="1082267">
                <a:moveTo>
                  <a:pt x="0" y="0"/>
                </a:moveTo>
                <a:lnTo>
                  <a:pt x="18288000" y="0"/>
                </a:lnTo>
                <a:lnTo>
                  <a:pt x="18288000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1" name="Freeform 41"/>
          <p:cNvSpPr/>
          <p:nvPr/>
        </p:nvSpPr>
        <p:spPr>
          <a:xfrm>
            <a:off x="2603196" y="9642013"/>
            <a:ext cx="229694" cy="437279"/>
          </a:xfrm>
          <a:custGeom>
            <a:avLst/>
            <a:gdLst/>
            <a:ahLst/>
            <a:cxnLst/>
            <a:rect l="l" t="t" r="r" b="b"/>
            <a:pathLst>
              <a:path w="229694" h="437279">
                <a:moveTo>
                  <a:pt x="0" y="0"/>
                </a:moveTo>
                <a:lnTo>
                  <a:pt x="229694" y="0"/>
                </a:lnTo>
                <a:lnTo>
                  <a:pt x="229694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2" name="TextBox 42"/>
          <p:cNvSpPr txBox="1"/>
          <p:nvPr/>
        </p:nvSpPr>
        <p:spPr>
          <a:xfrm>
            <a:off x="2871799" y="9688204"/>
            <a:ext cx="2141993" cy="257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5"/>
              </a:lnSpc>
            </a:pPr>
            <a:r>
              <a:rPr lang="en-US" sz="1546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ONLINE CONFERENCE</a:t>
            </a:r>
          </a:p>
        </p:txBody>
      </p:sp>
      <p:sp>
        <p:nvSpPr>
          <p:cNvPr id="43" name="Freeform 43"/>
          <p:cNvSpPr/>
          <p:nvPr/>
        </p:nvSpPr>
        <p:spPr>
          <a:xfrm>
            <a:off x="4998574" y="9642013"/>
            <a:ext cx="229694" cy="437279"/>
          </a:xfrm>
          <a:custGeom>
            <a:avLst/>
            <a:gdLst/>
            <a:ahLst/>
            <a:cxnLst/>
            <a:rect l="l" t="t" r="r" b="b"/>
            <a:pathLst>
              <a:path w="229694" h="437279">
                <a:moveTo>
                  <a:pt x="0" y="0"/>
                </a:moveTo>
                <a:lnTo>
                  <a:pt x="229694" y="0"/>
                </a:lnTo>
                <a:lnTo>
                  <a:pt x="229694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4" name="Freeform 44"/>
          <p:cNvSpPr/>
          <p:nvPr/>
        </p:nvSpPr>
        <p:spPr>
          <a:xfrm>
            <a:off x="12403464" y="9642013"/>
            <a:ext cx="229694" cy="437279"/>
          </a:xfrm>
          <a:custGeom>
            <a:avLst/>
            <a:gdLst/>
            <a:ahLst/>
            <a:cxnLst/>
            <a:rect l="l" t="t" r="r" b="b"/>
            <a:pathLst>
              <a:path w="229694" h="437279">
                <a:moveTo>
                  <a:pt x="0" y="0"/>
                </a:moveTo>
                <a:lnTo>
                  <a:pt x="229694" y="0"/>
                </a:lnTo>
                <a:lnTo>
                  <a:pt x="229694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5" name="TextBox 45"/>
          <p:cNvSpPr txBox="1"/>
          <p:nvPr/>
        </p:nvSpPr>
        <p:spPr>
          <a:xfrm>
            <a:off x="12655239" y="9687635"/>
            <a:ext cx="4277625" cy="257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5"/>
              </a:lnSpc>
            </a:pPr>
            <a:r>
              <a:rPr lang="en-US" sz="1546" b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Advancing Science, Empowering Communities</a:t>
            </a:r>
          </a:p>
        </p:txBody>
      </p:sp>
      <p:sp>
        <p:nvSpPr>
          <p:cNvPr id="46" name="Freeform 46"/>
          <p:cNvSpPr/>
          <p:nvPr/>
        </p:nvSpPr>
        <p:spPr>
          <a:xfrm>
            <a:off x="17194220" y="9204733"/>
            <a:ext cx="885962" cy="1082267"/>
          </a:xfrm>
          <a:custGeom>
            <a:avLst/>
            <a:gdLst/>
            <a:ahLst/>
            <a:cxnLst/>
            <a:rect l="l" t="t" r="r" b="b"/>
            <a:pathLst>
              <a:path w="885962" h="1082267">
                <a:moveTo>
                  <a:pt x="0" y="0"/>
                </a:moveTo>
                <a:lnTo>
                  <a:pt x="885962" y="0"/>
                </a:lnTo>
                <a:lnTo>
                  <a:pt x="885962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7" name="TextBox 47"/>
          <p:cNvSpPr txBox="1"/>
          <p:nvPr/>
        </p:nvSpPr>
        <p:spPr>
          <a:xfrm>
            <a:off x="5345736" y="9687635"/>
            <a:ext cx="5104141" cy="5359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165"/>
              </a:lnSpc>
            </a:pPr>
            <a:r>
              <a:rPr lang="en-US" sz="1546" b="1" dirty="0">
                <a:solidFill>
                  <a:srgbClr val="C29946"/>
                </a:solidFill>
                <a:latin typeface="Lato Bold"/>
                <a:ea typeface="Lato Bold"/>
                <a:cs typeface="Lato Bold"/>
                <a:sym typeface="Lato Bold"/>
              </a:rPr>
              <a:t>Organized by:</a:t>
            </a:r>
            <a:r>
              <a:rPr lang="en-US" sz="1546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GB" sz="1546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Doctoral Program in Public Health, </a:t>
            </a:r>
            <a:r>
              <a:rPr lang="en-GB" sz="1546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Institut</a:t>
            </a:r>
            <a:r>
              <a:rPr lang="en-GB" sz="1546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Kesehatan Deli </a:t>
            </a:r>
            <a:r>
              <a:rPr lang="en-GB" sz="1546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Husada</a:t>
            </a:r>
            <a:r>
              <a:rPr lang="en-GB" sz="1546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GB" sz="1546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Delitua</a:t>
            </a:r>
            <a:endParaRPr lang="en-US" sz="1546" b="1" dirty="0">
              <a:solidFill>
                <a:srgbClr val="FFFFFF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sp>
        <p:nvSpPr>
          <p:cNvPr id="48" name="TextBox 48"/>
          <p:cNvSpPr txBox="1"/>
          <p:nvPr/>
        </p:nvSpPr>
        <p:spPr>
          <a:xfrm>
            <a:off x="542980" y="9687635"/>
            <a:ext cx="1958999" cy="257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5"/>
              </a:lnSpc>
            </a:pPr>
            <a:r>
              <a:rPr lang="en-US" sz="1546" b="1">
                <a:solidFill>
                  <a:srgbClr val="C29946"/>
                </a:solidFill>
                <a:latin typeface="Lato Bold"/>
                <a:ea typeface="Lato Bold"/>
                <a:cs typeface="Lato Bold"/>
                <a:sym typeface="Lato Bold"/>
              </a:rPr>
              <a:t>January 12–13, 2027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0968618" y="9687635"/>
            <a:ext cx="1489801" cy="257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5"/>
              </a:lnSpc>
            </a:pPr>
            <a:r>
              <a:rPr lang="en-US" sz="1546" b="1">
                <a:solidFill>
                  <a:srgbClr val="C29946"/>
                </a:solidFill>
                <a:latin typeface="Lato Bold"/>
                <a:ea typeface="Lato Bold"/>
                <a:cs typeface="Lato Bold"/>
                <a:sym typeface="Lato Bold"/>
              </a:rPr>
              <a:t>DELI ICAS 2027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7464054" y="9556842"/>
            <a:ext cx="182173" cy="348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4"/>
              </a:lnSpc>
            </a:pPr>
            <a:r>
              <a:rPr lang="en-US" sz="2311" b="1" spc="46">
                <a:solidFill>
                  <a:srgbClr val="0A325B"/>
                </a:solidFill>
                <a:latin typeface="Lato Bold"/>
                <a:ea typeface="Lato Bold"/>
                <a:cs typeface="Lato Bold"/>
                <a:sym typeface="Lato Bold"/>
              </a:rPr>
              <a:t>9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07978789-DFF2-507E-2D57-B3DD7EE0B6E7}"/>
              </a:ext>
            </a:extLst>
          </p:cNvPr>
          <p:cNvGrpSpPr/>
          <p:nvPr/>
        </p:nvGrpSpPr>
        <p:grpSpPr>
          <a:xfrm>
            <a:off x="9655603" y="70246"/>
            <a:ext cx="3364670" cy="1261863"/>
            <a:chOff x="1" y="0"/>
            <a:chExt cx="3445220" cy="1375765"/>
          </a:xfrm>
        </p:grpSpPr>
        <p:sp>
          <p:nvSpPr>
            <p:cNvPr id="53" name="Freeform 22">
              <a:extLst>
                <a:ext uri="{FF2B5EF4-FFF2-40B4-BE49-F238E27FC236}">
                  <a16:creationId xmlns:a16="http://schemas.microsoft.com/office/drawing/2014/main" id="{227D5D57-01E3-F00F-8E3A-11D1F282C5F5}"/>
                </a:ext>
              </a:extLst>
            </p:cNvPr>
            <p:cNvSpPr/>
            <p:nvPr/>
          </p:nvSpPr>
          <p:spPr>
            <a:xfrm>
              <a:off x="1" y="0"/>
              <a:ext cx="1054711" cy="1063487"/>
            </a:xfrm>
            <a:custGeom>
              <a:avLst/>
              <a:gdLst/>
              <a:ahLst/>
              <a:cxnLst/>
              <a:rect l="l" t="t" r="r" b="b"/>
              <a:pathLst>
                <a:path w="1614206" h="1614206">
                  <a:moveTo>
                    <a:pt x="0" y="0"/>
                  </a:moveTo>
                  <a:lnTo>
                    <a:pt x="1614206" y="0"/>
                  </a:lnTo>
                  <a:lnTo>
                    <a:pt x="1614206" y="1614206"/>
                  </a:lnTo>
                  <a:lnTo>
                    <a:pt x="0" y="16142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2"/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D"/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B85AAD86-8032-9036-3D02-C2BB67D97424}"/>
                </a:ext>
              </a:extLst>
            </p:cNvPr>
            <p:cNvGrpSpPr/>
            <p:nvPr/>
          </p:nvGrpSpPr>
          <p:grpSpPr>
            <a:xfrm>
              <a:off x="1132624" y="122829"/>
              <a:ext cx="587988" cy="1252936"/>
              <a:chOff x="-156526" y="-46938"/>
              <a:chExt cx="187270" cy="399050"/>
            </a:xfrm>
          </p:grpSpPr>
          <p:sp>
            <p:nvSpPr>
              <p:cNvPr id="57" name="Freeform 24">
                <a:extLst>
                  <a:ext uri="{FF2B5EF4-FFF2-40B4-BE49-F238E27FC236}">
                    <a16:creationId xmlns:a16="http://schemas.microsoft.com/office/drawing/2014/main" id="{8A3F0F81-E8F5-3553-AA12-07D16D27417D}"/>
                  </a:ext>
                </a:extLst>
              </p:cNvPr>
              <p:cNvSpPr/>
              <p:nvPr/>
            </p:nvSpPr>
            <p:spPr>
              <a:xfrm>
                <a:off x="-156526" y="-46938"/>
                <a:ext cx="19415" cy="274350"/>
              </a:xfrm>
              <a:custGeom>
                <a:avLst/>
                <a:gdLst/>
                <a:ahLst/>
                <a:cxnLst/>
                <a:rect l="l" t="t" r="r" b="b"/>
                <a:pathLst>
                  <a:path w="30744" h="352112">
                    <a:moveTo>
                      <a:pt x="0" y="0"/>
                    </a:moveTo>
                    <a:lnTo>
                      <a:pt x="30744" y="0"/>
                    </a:lnTo>
                    <a:lnTo>
                      <a:pt x="30744" y="352112"/>
                    </a:lnTo>
                    <a:lnTo>
                      <a:pt x="0" y="35211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ID"/>
              </a:p>
            </p:txBody>
          </p:sp>
          <p:sp>
            <p:nvSpPr>
              <p:cNvPr id="58" name="TextBox 25">
                <a:extLst>
                  <a:ext uri="{FF2B5EF4-FFF2-40B4-BE49-F238E27FC236}">
                    <a16:creationId xmlns:a16="http://schemas.microsoft.com/office/drawing/2014/main" id="{C54BC3E4-4B51-9D07-5DB5-C20585085C8F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30744" cy="390212"/>
              </a:xfrm>
              <a:prstGeom prst="rect">
                <a:avLst/>
              </a:prstGeom>
            </p:spPr>
            <p:txBody>
              <a:bodyPr lIns="40512" tIns="40512" rIns="40512" bIns="40512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55" name="TextBox 26">
              <a:extLst>
                <a:ext uri="{FF2B5EF4-FFF2-40B4-BE49-F238E27FC236}">
                  <a16:creationId xmlns:a16="http://schemas.microsoft.com/office/drawing/2014/main" id="{4DA5B026-69F4-441B-46BB-FA5415F476A3}"/>
                </a:ext>
              </a:extLst>
            </p:cNvPr>
            <p:cNvSpPr txBox="1"/>
            <p:nvPr/>
          </p:nvSpPr>
          <p:spPr>
            <a:xfrm>
              <a:off x="1033374" y="76255"/>
              <a:ext cx="2411847" cy="6990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085"/>
                </a:lnSpc>
              </a:pPr>
              <a:r>
                <a:rPr lang="en-US" sz="1400" b="1" dirty="0" err="1">
                  <a:latin typeface="Open Sans Bold"/>
                  <a:ea typeface="Open Sans Bold"/>
                  <a:cs typeface="Open Sans Bold"/>
                  <a:sym typeface="Open Sans Bold"/>
                </a:rPr>
                <a:t>Institut</a:t>
              </a:r>
              <a:r>
                <a:rPr lang="en-US" sz="1400" b="1" dirty="0">
                  <a:latin typeface="Open Sans Bold"/>
                  <a:ea typeface="Open Sans Bold"/>
                  <a:cs typeface="Open Sans Bold"/>
                  <a:sym typeface="Open Sans Bold"/>
                </a:rPr>
                <a:t> Kesehatan Deli </a:t>
              </a:r>
              <a:r>
                <a:rPr lang="en-US" sz="1400" b="1" dirty="0" err="1">
                  <a:latin typeface="Open Sans Bold"/>
                  <a:ea typeface="Open Sans Bold"/>
                  <a:cs typeface="Open Sans Bold"/>
                  <a:sym typeface="Open Sans Bold"/>
                </a:rPr>
                <a:t>Husada</a:t>
              </a:r>
              <a:r>
                <a:rPr lang="en-US" sz="1400" b="1" dirty="0"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1400" b="1" dirty="0" err="1">
                  <a:latin typeface="Open Sans Bold"/>
                  <a:ea typeface="Open Sans Bold"/>
                  <a:cs typeface="Open Sans Bold"/>
                  <a:sym typeface="Open Sans Bold"/>
                </a:rPr>
                <a:t>Delitua</a:t>
              </a:r>
              <a:endParaRPr lang="en-US" sz="1400" b="1" dirty="0">
                <a:latin typeface="Open Sans Bold"/>
                <a:ea typeface="Open Sans Bold"/>
                <a:cs typeface="Open Sans Bold"/>
                <a:sym typeface="Open Sans Bold"/>
              </a:endParaRPr>
            </a:p>
          </p:txBody>
        </p:sp>
        <p:sp>
          <p:nvSpPr>
            <p:cNvPr id="56" name="TextBox 28">
              <a:extLst>
                <a:ext uri="{FF2B5EF4-FFF2-40B4-BE49-F238E27FC236}">
                  <a16:creationId xmlns:a16="http://schemas.microsoft.com/office/drawing/2014/main" id="{43FF524F-E939-08C3-86A2-701DA56E4FAE}"/>
                </a:ext>
              </a:extLst>
            </p:cNvPr>
            <p:cNvSpPr txBox="1"/>
            <p:nvPr/>
          </p:nvSpPr>
          <p:spPr>
            <a:xfrm>
              <a:off x="1198313" y="287590"/>
              <a:ext cx="1877161" cy="53151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3300"/>
                </a:lnSpc>
              </a:pPr>
              <a:endParaRPr lang="en-US" sz="2400" b="1" dirty="0">
                <a:latin typeface="Canva Sans Bold"/>
                <a:ea typeface="Canva Sans Bold"/>
                <a:cs typeface="Canva Sans Bold"/>
                <a:sym typeface="Canva Sans Bold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BBD5A4B-87A1-2300-CD16-14435AE5B17D}"/>
              </a:ext>
            </a:extLst>
          </p:cNvPr>
          <p:cNvGrpSpPr/>
          <p:nvPr/>
        </p:nvGrpSpPr>
        <p:grpSpPr>
          <a:xfrm>
            <a:off x="13406958" y="107158"/>
            <a:ext cx="3879452" cy="1026029"/>
            <a:chOff x="207007" y="228612"/>
            <a:chExt cx="5172604" cy="1368041"/>
          </a:xfrm>
        </p:grpSpPr>
        <p:sp>
          <p:nvSpPr>
            <p:cNvPr id="60" name="Freeform 19">
              <a:extLst>
                <a:ext uri="{FF2B5EF4-FFF2-40B4-BE49-F238E27FC236}">
                  <a16:creationId xmlns:a16="http://schemas.microsoft.com/office/drawing/2014/main" id="{2941B8F2-2280-5C43-045B-11B55441A77B}"/>
                </a:ext>
              </a:extLst>
            </p:cNvPr>
            <p:cNvSpPr/>
            <p:nvPr/>
          </p:nvSpPr>
          <p:spPr>
            <a:xfrm>
              <a:off x="207007" y="228612"/>
              <a:ext cx="1084143" cy="1063488"/>
            </a:xfrm>
            <a:custGeom>
              <a:avLst/>
              <a:gdLst/>
              <a:ahLst/>
              <a:cxnLst/>
              <a:rect l="l" t="t" r="r" b="b"/>
              <a:pathLst>
                <a:path w="1478695" h="1478695">
                  <a:moveTo>
                    <a:pt x="0" y="0"/>
                  </a:moveTo>
                  <a:lnTo>
                    <a:pt x="1478695" y="0"/>
                  </a:lnTo>
                  <a:lnTo>
                    <a:pt x="1478695" y="1478695"/>
                  </a:lnTo>
                  <a:lnTo>
                    <a:pt x="0" y="14786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3"/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D"/>
            </a:p>
          </p:txBody>
        </p:sp>
        <p:sp>
          <p:nvSpPr>
            <p:cNvPr id="61" name="TextBox 20">
              <a:extLst>
                <a:ext uri="{FF2B5EF4-FFF2-40B4-BE49-F238E27FC236}">
                  <a16:creationId xmlns:a16="http://schemas.microsoft.com/office/drawing/2014/main" id="{081B8C2C-0A1C-F648-6A32-E306526C189A}"/>
                </a:ext>
              </a:extLst>
            </p:cNvPr>
            <p:cNvSpPr txBox="1"/>
            <p:nvPr/>
          </p:nvSpPr>
          <p:spPr>
            <a:xfrm>
              <a:off x="1389926" y="235253"/>
              <a:ext cx="3989685" cy="136140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2515"/>
                </a:lnSpc>
              </a:pPr>
              <a:r>
                <a:rPr lang="en-US" sz="2800" b="1" spc="543" dirty="0">
                  <a:latin typeface="Canva Sans Bold"/>
                  <a:ea typeface="Canva Sans Bold"/>
                  <a:cs typeface="Canva Sans Bold"/>
                  <a:sym typeface="Canva Sans Bold"/>
                </a:rPr>
                <a:t>DELI HUSADA</a:t>
              </a:r>
            </a:p>
            <a:p>
              <a:pPr algn="l">
                <a:lnSpc>
                  <a:spcPct val="150000"/>
                </a:lnSpc>
              </a:pPr>
              <a:r>
                <a:rPr lang="en-US" sz="1600" b="1" dirty="0">
                  <a:latin typeface="Canva Sans Bold"/>
                  <a:ea typeface="Canva Sans Bold"/>
                  <a:cs typeface="Canva Sans Bold"/>
                  <a:sym typeface="Canva Sans Bold"/>
                </a:rPr>
                <a:t>Health Professional </a:t>
              </a:r>
              <a:r>
                <a:rPr lang="en-US" sz="1600" b="1" dirty="0" err="1">
                  <a:latin typeface="Canva Sans Bold"/>
                  <a:ea typeface="Canva Sans Bold"/>
                  <a:cs typeface="Canva Sans Bold"/>
                  <a:sym typeface="Canva Sans Bold"/>
                </a:rPr>
                <a:t>Trainning</a:t>
              </a:r>
              <a:r>
                <a:rPr lang="en-US" sz="1600" b="1" dirty="0"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</a:p>
            <a:p>
              <a:pPr algn="l">
                <a:lnSpc>
                  <a:spcPct val="150000"/>
                </a:lnSpc>
              </a:pPr>
              <a:r>
                <a:rPr lang="en-US" sz="1600" b="1" dirty="0">
                  <a:latin typeface="Canva Sans Bold"/>
                  <a:ea typeface="Canva Sans Bold"/>
                  <a:cs typeface="Canva Sans Bold"/>
                  <a:sym typeface="Canva Sans Bold"/>
                </a:rPr>
                <a:t>And Learning Centre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39048334-6FD8-B3C9-7E91-DC2A3A7855FA}"/>
              </a:ext>
            </a:extLst>
          </p:cNvPr>
          <p:cNvGrpSpPr/>
          <p:nvPr/>
        </p:nvGrpSpPr>
        <p:grpSpPr>
          <a:xfrm>
            <a:off x="17309933" y="-53419"/>
            <a:ext cx="1083785" cy="1103931"/>
            <a:chOff x="0" y="0"/>
            <a:chExt cx="2163022" cy="2163022"/>
          </a:xfrm>
        </p:grpSpPr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52A0A548-61DB-B995-3F4F-D7B8A67687BC}"/>
                </a:ext>
              </a:extLst>
            </p:cNvPr>
            <p:cNvGrpSpPr/>
            <p:nvPr/>
          </p:nvGrpSpPr>
          <p:grpSpPr>
            <a:xfrm>
              <a:off x="272450" y="330676"/>
              <a:ext cx="1611640" cy="1407249"/>
              <a:chOff x="0" y="0"/>
              <a:chExt cx="1247470" cy="1089264"/>
            </a:xfrm>
          </p:grpSpPr>
          <p:sp>
            <p:nvSpPr>
              <p:cNvPr id="65" name="Freeform 14">
                <a:extLst>
                  <a:ext uri="{FF2B5EF4-FFF2-40B4-BE49-F238E27FC236}">
                    <a16:creationId xmlns:a16="http://schemas.microsoft.com/office/drawing/2014/main" id="{7762EF37-921B-802C-0A95-4CA426F1751A}"/>
                  </a:ext>
                </a:extLst>
              </p:cNvPr>
              <p:cNvSpPr/>
              <p:nvPr/>
            </p:nvSpPr>
            <p:spPr>
              <a:xfrm>
                <a:off x="0" y="0"/>
                <a:ext cx="1247470" cy="1089264"/>
              </a:xfrm>
              <a:custGeom>
                <a:avLst/>
                <a:gdLst/>
                <a:ahLst/>
                <a:cxnLst/>
                <a:rect l="l" t="t" r="r" b="b"/>
                <a:pathLst>
                  <a:path w="1247470" h="1089264">
                    <a:moveTo>
                      <a:pt x="623735" y="0"/>
                    </a:moveTo>
                    <a:cubicBezTo>
                      <a:pt x="279256" y="0"/>
                      <a:pt x="0" y="243840"/>
                      <a:pt x="0" y="544632"/>
                    </a:cubicBezTo>
                    <a:cubicBezTo>
                      <a:pt x="0" y="845424"/>
                      <a:pt x="279256" y="1089264"/>
                      <a:pt x="623735" y="1089264"/>
                    </a:cubicBezTo>
                    <a:cubicBezTo>
                      <a:pt x="968214" y="1089264"/>
                      <a:pt x="1247470" y="845424"/>
                      <a:pt x="1247470" y="544632"/>
                    </a:cubicBezTo>
                    <a:cubicBezTo>
                      <a:pt x="1247470" y="243840"/>
                      <a:pt x="968214" y="0"/>
                      <a:pt x="62373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ID"/>
              </a:p>
            </p:txBody>
          </p:sp>
          <p:sp>
            <p:nvSpPr>
              <p:cNvPr id="66" name="TextBox 15">
                <a:extLst>
                  <a:ext uri="{FF2B5EF4-FFF2-40B4-BE49-F238E27FC236}">
                    <a16:creationId xmlns:a16="http://schemas.microsoft.com/office/drawing/2014/main" id="{741B735D-34DD-A39E-7C48-181228BA6F8B}"/>
                  </a:ext>
                </a:extLst>
              </p:cNvPr>
              <p:cNvSpPr txBox="1"/>
              <p:nvPr/>
            </p:nvSpPr>
            <p:spPr>
              <a:xfrm>
                <a:off x="116950" y="35443"/>
                <a:ext cx="1013569" cy="95170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2800"/>
                  </a:lnSpc>
                </a:pPr>
                <a:endParaRPr/>
              </a:p>
            </p:txBody>
          </p:sp>
        </p:grpSp>
        <p:sp>
          <p:nvSpPr>
            <p:cNvPr id="64" name="Freeform 16">
              <a:extLst>
                <a:ext uri="{FF2B5EF4-FFF2-40B4-BE49-F238E27FC236}">
                  <a16:creationId xmlns:a16="http://schemas.microsoft.com/office/drawing/2014/main" id="{3E0DCB40-1A6E-2264-78BD-3A87BD37CF30}"/>
                </a:ext>
              </a:extLst>
            </p:cNvPr>
            <p:cNvSpPr/>
            <p:nvPr/>
          </p:nvSpPr>
          <p:spPr>
            <a:xfrm>
              <a:off x="0" y="0"/>
              <a:ext cx="2163022" cy="2163022"/>
            </a:xfrm>
            <a:custGeom>
              <a:avLst/>
              <a:gdLst/>
              <a:ahLst/>
              <a:cxnLst/>
              <a:rect l="l" t="t" r="r" b="b"/>
              <a:pathLst>
                <a:path w="2163022" h="2163022">
                  <a:moveTo>
                    <a:pt x="0" y="0"/>
                  </a:moveTo>
                  <a:lnTo>
                    <a:pt x="2163022" y="0"/>
                  </a:lnTo>
                  <a:lnTo>
                    <a:pt x="2163022" y="2163022"/>
                  </a:lnTo>
                  <a:lnTo>
                    <a:pt x="0" y="21630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4"/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D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pic>
        <p:nvPicPr>
          <p:cNvPr id="35" name="Transparent Building Background – IKDH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0" y="9204733"/>
            <a:ext cx="18288000" cy="1082267"/>
          </a:xfrm>
          <a:custGeom>
            <a:avLst/>
            <a:gdLst/>
            <a:ahLst/>
            <a:cxnLst/>
            <a:rect l="l" t="t" r="r" b="b"/>
            <a:pathLst>
              <a:path w="18288000" h="1082267">
                <a:moveTo>
                  <a:pt x="0" y="0"/>
                </a:moveTo>
                <a:lnTo>
                  <a:pt x="18288000" y="0"/>
                </a:lnTo>
                <a:lnTo>
                  <a:pt x="18288000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" name="TextBox 4"/>
          <p:cNvSpPr txBox="1"/>
          <p:nvPr/>
        </p:nvSpPr>
        <p:spPr>
          <a:xfrm>
            <a:off x="487315" y="478490"/>
            <a:ext cx="2167705" cy="284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79"/>
              </a:lnSpc>
            </a:pPr>
            <a:r>
              <a:rPr lang="en-US" sz="2179" b="1" spc="43">
                <a:solidFill>
                  <a:srgbClr val="082C50"/>
                </a:solidFill>
                <a:latin typeface="Lato Bold"/>
                <a:ea typeface="Lato Bold"/>
                <a:cs typeface="Lato Bold"/>
                <a:sym typeface="Lato Bold"/>
              </a:rPr>
              <a:t>DELI ICAS 2027</a:t>
            </a:r>
          </a:p>
        </p:txBody>
      </p:sp>
      <p:sp>
        <p:nvSpPr>
          <p:cNvPr id="5" name="Freeform 5"/>
          <p:cNvSpPr/>
          <p:nvPr/>
        </p:nvSpPr>
        <p:spPr>
          <a:xfrm>
            <a:off x="2603196" y="426348"/>
            <a:ext cx="229694" cy="437279"/>
          </a:xfrm>
          <a:custGeom>
            <a:avLst/>
            <a:gdLst/>
            <a:ahLst/>
            <a:cxnLst/>
            <a:rect l="l" t="t" r="r" b="b"/>
            <a:pathLst>
              <a:path w="229694" h="437279">
                <a:moveTo>
                  <a:pt x="0" y="0"/>
                </a:moveTo>
                <a:lnTo>
                  <a:pt x="229694" y="0"/>
                </a:lnTo>
                <a:lnTo>
                  <a:pt x="229694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6" name="TextBox 6"/>
          <p:cNvSpPr txBox="1"/>
          <p:nvPr/>
        </p:nvSpPr>
        <p:spPr>
          <a:xfrm>
            <a:off x="2944176" y="534744"/>
            <a:ext cx="5619897" cy="218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17"/>
              </a:lnSpc>
            </a:pPr>
            <a:r>
              <a:rPr lang="en-US" sz="1617" spc="32">
                <a:solidFill>
                  <a:srgbClr val="082C50"/>
                </a:solidFill>
                <a:latin typeface="Lato"/>
                <a:ea typeface="Lato"/>
                <a:cs typeface="Lato"/>
                <a:sym typeface="Lato"/>
              </a:rPr>
              <a:t>The 2nd Deli International Conference on Allied Sciences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17984" y="941387"/>
            <a:ext cx="9100775" cy="218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17"/>
              </a:lnSpc>
            </a:pPr>
            <a:r>
              <a:rPr lang="en-US" sz="1617" b="1" i="1" spc="32">
                <a:solidFill>
                  <a:srgbClr val="0D8080"/>
                </a:solidFill>
                <a:latin typeface="Lato Bold Italics"/>
                <a:ea typeface="Lato Bold Italics"/>
                <a:cs typeface="Lato Bold Italics"/>
                <a:sym typeface="Lato Bold Italics"/>
              </a:rPr>
              <a:t>Official Theme: “One Health for Sustainable Communities in the Era of Digital Transformation”</a:t>
            </a:r>
          </a:p>
        </p:txBody>
      </p:sp>
      <p:sp>
        <p:nvSpPr>
          <p:cNvPr id="8" name="Freeform 8"/>
          <p:cNvSpPr/>
          <p:nvPr/>
        </p:nvSpPr>
        <p:spPr>
          <a:xfrm>
            <a:off x="426574" y="1279043"/>
            <a:ext cx="12425340" cy="229572"/>
          </a:xfrm>
          <a:custGeom>
            <a:avLst/>
            <a:gdLst/>
            <a:ahLst/>
            <a:cxnLst/>
            <a:rect l="l" t="t" r="r" b="b"/>
            <a:pathLst>
              <a:path w="12425340" h="229572">
                <a:moveTo>
                  <a:pt x="0" y="0"/>
                </a:moveTo>
                <a:lnTo>
                  <a:pt x="12425340" y="0"/>
                </a:lnTo>
                <a:lnTo>
                  <a:pt x="12425340" y="229571"/>
                </a:lnTo>
                <a:lnTo>
                  <a:pt x="0" y="22957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1" name="TextBox 11"/>
          <p:cNvSpPr txBox="1"/>
          <p:nvPr/>
        </p:nvSpPr>
        <p:spPr>
          <a:xfrm>
            <a:off x="706369" y="2575159"/>
            <a:ext cx="7051336" cy="1168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98"/>
              </a:lnSpc>
            </a:pPr>
            <a:r>
              <a:rPr lang="en-US" sz="8798" b="1" spc="176">
                <a:solidFill>
                  <a:srgbClr val="082C50"/>
                </a:solidFill>
                <a:latin typeface="Lato Bold"/>
                <a:ea typeface="Lato Bold"/>
                <a:cs typeface="Lato Bold"/>
                <a:sym typeface="Lato Bold"/>
              </a:rPr>
              <a:t>THANK YOU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70422" y="3899548"/>
            <a:ext cx="6003924" cy="601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5"/>
              </a:lnSpc>
            </a:pPr>
            <a:r>
              <a:rPr lang="en-US" sz="4585" b="1" spc="91">
                <a:solidFill>
                  <a:srgbClr val="0D8080"/>
                </a:solidFill>
                <a:latin typeface="Lato Bold"/>
                <a:ea typeface="Lato Bold"/>
                <a:cs typeface="Lato Bold"/>
                <a:sym typeface="Lato Bold"/>
              </a:rPr>
              <a:t>Questions &amp; Answers</a:t>
            </a:r>
          </a:p>
        </p:txBody>
      </p:sp>
      <p:sp>
        <p:nvSpPr>
          <p:cNvPr id="13" name="Freeform 13"/>
          <p:cNvSpPr/>
          <p:nvPr/>
        </p:nvSpPr>
        <p:spPr>
          <a:xfrm>
            <a:off x="645330" y="4711687"/>
            <a:ext cx="6540804" cy="218640"/>
          </a:xfrm>
          <a:custGeom>
            <a:avLst/>
            <a:gdLst/>
            <a:ahLst/>
            <a:cxnLst/>
            <a:rect l="l" t="t" r="r" b="b"/>
            <a:pathLst>
              <a:path w="6540804" h="218640">
                <a:moveTo>
                  <a:pt x="0" y="0"/>
                </a:moveTo>
                <a:lnTo>
                  <a:pt x="6540804" y="0"/>
                </a:lnTo>
                <a:lnTo>
                  <a:pt x="6540804" y="218639"/>
                </a:lnTo>
                <a:lnTo>
                  <a:pt x="0" y="21863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4" name="TextBox 14"/>
          <p:cNvSpPr txBox="1"/>
          <p:nvPr/>
        </p:nvSpPr>
        <p:spPr>
          <a:xfrm>
            <a:off x="803635" y="5472818"/>
            <a:ext cx="2682605" cy="318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87"/>
              </a:lnSpc>
            </a:pPr>
            <a:r>
              <a:rPr lang="en-US" sz="2487" b="1" spc="49">
                <a:solidFill>
                  <a:srgbClr val="404040"/>
                </a:solidFill>
                <a:latin typeface="Lato Bold"/>
                <a:ea typeface="Lato Bold"/>
                <a:cs typeface="Lato Bold"/>
                <a:sym typeface="Lato Bold"/>
              </a:rPr>
              <a:t>[Presenter Name]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93633" y="5984887"/>
            <a:ext cx="3682814" cy="318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87"/>
              </a:lnSpc>
            </a:pPr>
            <a:r>
              <a:rPr lang="en-US" sz="2487" b="1" spc="49">
                <a:solidFill>
                  <a:srgbClr val="404040"/>
                </a:solidFill>
                <a:latin typeface="Lato Bold"/>
                <a:ea typeface="Lato Bold"/>
                <a:cs typeface="Lato Bold"/>
                <a:sym typeface="Lato Bold"/>
              </a:rPr>
              <a:t>[Institutional Affiliation]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06828" y="6512017"/>
            <a:ext cx="2363272" cy="318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87"/>
              </a:lnSpc>
            </a:pPr>
            <a:r>
              <a:rPr lang="en-US" sz="2487" b="1" spc="49">
                <a:solidFill>
                  <a:srgbClr val="404040"/>
                </a:solidFill>
                <a:latin typeface="Lato Bold"/>
                <a:ea typeface="Lato Bold"/>
                <a:cs typeface="Lato Bold"/>
                <a:sym typeface="Lato Bold"/>
              </a:rPr>
              <a:t>[Email Address]</a:t>
            </a:r>
          </a:p>
        </p:txBody>
      </p:sp>
      <p:sp>
        <p:nvSpPr>
          <p:cNvPr id="17" name="Freeform 17"/>
          <p:cNvSpPr/>
          <p:nvPr/>
        </p:nvSpPr>
        <p:spPr>
          <a:xfrm>
            <a:off x="645330" y="7280704"/>
            <a:ext cx="6322048" cy="1508614"/>
          </a:xfrm>
          <a:custGeom>
            <a:avLst/>
            <a:gdLst/>
            <a:ahLst/>
            <a:cxnLst/>
            <a:rect l="l" t="t" r="r" b="b"/>
            <a:pathLst>
              <a:path w="6322048" h="1508614">
                <a:moveTo>
                  <a:pt x="0" y="0"/>
                </a:moveTo>
                <a:lnTo>
                  <a:pt x="6322048" y="0"/>
                </a:lnTo>
                <a:lnTo>
                  <a:pt x="6322048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8" name="Freeform 18"/>
          <p:cNvSpPr/>
          <p:nvPr/>
        </p:nvSpPr>
        <p:spPr>
          <a:xfrm>
            <a:off x="645330" y="7499343"/>
            <a:ext cx="448450" cy="1082267"/>
          </a:xfrm>
          <a:custGeom>
            <a:avLst/>
            <a:gdLst/>
            <a:ahLst/>
            <a:cxnLst/>
            <a:rect l="l" t="t" r="r" b="b"/>
            <a:pathLst>
              <a:path w="448450" h="1082267">
                <a:moveTo>
                  <a:pt x="0" y="0"/>
                </a:moveTo>
                <a:lnTo>
                  <a:pt x="448450" y="0"/>
                </a:lnTo>
                <a:lnTo>
                  <a:pt x="448450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19" name="TextBox 19"/>
          <p:cNvSpPr txBox="1"/>
          <p:nvPr/>
        </p:nvSpPr>
        <p:spPr>
          <a:xfrm>
            <a:off x="1206553" y="7632110"/>
            <a:ext cx="2574394" cy="349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23"/>
              </a:lnSpc>
            </a:pPr>
            <a:r>
              <a:rPr lang="en-US" sz="2623" b="1" spc="52">
                <a:solidFill>
                  <a:srgbClr val="082C50"/>
                </a:solidFill>
                <a:latin typeface="Lato Bold"/>
                <a:ea typeface="Lato Bold"/>
                <a:cs typeface="Lato Bold"/>
                <a:sym typeface="Lato Bold"/>
              </a:rPr>
              <a:t>DELI ICAS 2027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77114" y="8159407"/>
            <a:ext cx="5518240" cy="263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47"/>
              </a:lnSpc>
            </a:pPr>
            <a:r>
              <a:rPr lang="en-US" sz="2047" b="1" i="1" spc="40">
                <a:solidFill>
                  <a:srgbClr val="0D8080"/>
                </a:solidFill>
                <a:latin typeface="Lato Bold Italics"/>
                <a:ea typeface="Lato Bold Italics"/>
                <a:cs typeface="Lato Bold Italics"/>
                <a:sym typeface="Lato Bold Italics"/>
              </a:rPr>
              <a:t>Advancing Science, Empowering Communities</a:t>
            </a:r>
          </a:p>
        </p:txBody>
      </p:sp>
      <p:sp>
        <p:nvSpPr>
          <p:cNvPr id="21" name="Freeform 21"/>
          <p:cNvSpPr/>
          <p:nvPr/>
        </p:nvSpPr>
        <p:spPr>
          <a:xfrm>
            <a:off x="7175196" y="2350377"/>
            <a:ext cx="11112804" cy="6865288"/>
          </a:xfrm>
          <a:custGeom>
            <a:avLst/>
            <a:gdLst/>
            <a:ahLst/>
            <a:cxnLst/>
            <a:rect l="l" t="t" r="r" b="b"/>
            <a:pathLst>
              <a:path w="11112804" h="6865288">
                <a:moveTo>
                  <a:pt x="0" y="0"/>
                </a:moveTo>
                <a:lnTo>
                  <a:pt x="11112804" y="0"/>
                </a:lnTo>
                <a:lnTo>
                  <a:pt x="11112804" y="6865288"/>
                </a:lnTo>
                <a:lnTo>
                  <a:pt x="0" y="686528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2" name="Freeform 22"/>
          <p:cNvSpPr/>
          <p:nvPr/>
        </p:nvSpPr>
        <p:spPr>
          <a:xfrm>
            <a:off x="9570574" y="3421712"/>
            <a:ext cx="1323474" cy="1300906"/>
          </a:xfrm>
          <a:custGeom>
            <a:avLst/>
            <a:gdLst/>
            <a:ahLst/>
            <a:cxnLst/>
            <a:rect l="l" t="t" r="r" b="b"/>
            <a:pathLst>
              <a:path w="1323474" h="1300906">
                <a:moveTo>
                  <a:pt x="0" y="0"/>
                </a:moveTo>
                <a:lnTo>
                  <a:pt x="1323474" y="0"/>
                </a:lnTo>
                <a:lnTo>
                  <a:pt x="1323474" y="1300906"/>
                </a:lnTo>
                <a:lnTo>
                  <a:pt x="0" y="130090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3" name="Freeform 23"/>
          <p:cNvSpPr/>
          <p:nvPr/>
        </p:nvSpPr>
        <p:spPr>
          <a:xfrm>
            <a:off x="12622220" y="1924030"/>
            <a:ext cx="1312536" cy="1300906"/>
          </a:xfrm>
          <a:custGeom>
            <a:avLst/>
            <a:gdLst/>
            <a:ahLst/>
            <a:cxnLst/>
            <a:rect l="l" t="t" r="r" b="b"/>
            <a:pathLst>
              <a:path w="1312536" h="1300906">
                <a:moveTo>
                  <a:pt x="0" y="0"/>
                </a:moveTo>
                <a:lnTo>
                  <a:pt x="1312536" y="0"/>
                </a:lnTo>
                <a:lnTo>
                  <a:pt x="1312536" y="1300906"/>
                </a:lnTo>
                <a:lnTo>
                  <a:pt x="0" y="1300906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4" name="Freeform 24"/>
          <p:cNvSpPr/>
          <p:nvPr/>
        </p:nvSpPr>
        <p:spPr>
          <a:xfrm>
            <a:off x="15673866" y="3421712"/>
            <a:ext cx="1312536" cy="1300906"/>
          </a:xfrm>
          <a:custGeom>
            <a:avLst/>
            <a:gdLst/>
            <a:ahLst/>
            <a:cxnLst/>
            <a:rect l="l" t="t" r="r" b="b"/>
            <a:pathLst>
              <a:path w="1312536" h="1300906">
                <a:moveTo>
                  <a:pt x="0" y="0"/>
                </a:moveTo>
                <a:lnTo>
                  <a:pt x="1312536" y="0"/>
                </a:lnTo>
                <a:lnTo>
                  <a:pt x="1312536" y="1300906"/>
                </a:lnTo>
                <a:lnTo>
                  <a:pt x="0" y="130090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5" name="Freeform 25"/>
          <p:cNvSpPr/>
          <p:nvPr/>
        </p:nvSpPr>
        <p:spPr>
          <a:xfrm>
            <a:off x="9789330" y="6428009"/>
            <a:ext cx="1323474" cy="1289974"/>
          </a:xfrm>
          <a:custGeom>
            <a:avLst/>
            <a:gdLst/>
            <a:ahLst/>
            <a:cxnLst/>
            <a:rect l="l" t="t" r="r" b="b"/>
            <a:pathLst>
              <a:path w="1323474" h="1289974">
                <a:moveTo>
                  <a:pt x="0" y="0"/>
                </a:moveTo>
                <a:lnTo>
                  <a:pt x="1323474" y="0"/>
                </a:lnTo>
                <a:lnTo>
                  <a:pt x="1323474" y="1289974"/>
                </a:lnTo>
                <a:lnTo>
                  <a:pt x="0" y="128997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6" name="Freeform 26"/>
          <p:cNvSpPr/>
          <p:nvPr/>
        </p:nvSpPr>
        <p:spPr>
          <a:xfrm>
            <a:off x="15455110" y="6428009"/>
            <a:ext cx="1312536" cy="1289974"/>
          </a:xfrm>
          <a:custGeom>
            <a:avLst/>
            <a:gdLst/>
            <a:ahLst/>
            <a:cxnLst/>
            <a:rect l="l" t="t" r="r" b="b"/>
            <a:pathLst>
              <a:path w="1312536" h="1289974">
                <a:moveTo>
                  <a:pt x="0" y="0"/>
                </a:moveTo>
                <a:lnTo>
                  <a:pt x="1312536" y="0"/>
                </a:lnTo>
                <a:lnTo>
                  <a:pt x="1312536" y="1289974"/>
                </a:lnTo>
                <a:lnTo>
                  <a:pt x="0" y="1289974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7" name="Freeform 27"/>
          <p:cNvSpPr/>
          <p:nvPr/>
        </p:nvSpPr>
        <p:spPr>
          <a:xfrm>
            <a:off x="2603196" y="9642013"/>
            <a:ext cx="229694" cy="437279"/>
          </a:xfrm>
          <a:custGeom>
            <a:avLst/>
            <a:gdLst/>
            <a:ahLst/>
            <a:cxnLst/>
            <a:rect l="l" t="t" r="r" b="b"/>
            <a:pathLst>
              <a:path w="229694" h="437279">
                <a:moveTo>
                  <a:pt x="0" y="0"/>
                </a:moveTo>
                <a:lnTo>
                  <a:pt x="229694" y="0"/>
                </a:lnTo>
                <a:lnTo>
                  <a:pt x="229694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28" name="TextBox 28"/>
          <p:cNvSpPr txBox="1"/>
          <p:nvPr/>
        </p:nvSpPr>
        <p:spPr>
          <a:xfrm>
            <a:off x="2844222" y="9730758"/>
            <a:ext cx="2220797" cy="207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6"/>
              </a:lnSpc>
            </a:pPr>
            <a:r>
              <a:rPr lang="en-US" sz="1546" b="1" spc="3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ONLINE CONFERENCE</a:t>
            </a:r>
          </a:p>
        </p:txBody>
      </p:sp>
      <p:sp>
        <p:nvSpPr>
          <p:cNvPr id="29" name="Freeform 29"/>
          <p:cNvSpPr/>
          <p:nvPr/>
        </p:nvSpPr>
        <p:spPr>
          <a:xfrm>
            <a:off x="4998574" y="9642013"/>
            <a:ext cx="229694" cy="437279"/>
          </a:xfrm>
          <a:custGeom>
            <a:avLst/>
            <a:gdLst/>
            <a:ahLst/>
            <a:cxnLst/>
            <a:rect l="l" t="t" r="r" b="b"/>
            <a:pathLst>
              <a:path w="229694" h="437279">
                <a:moveTo>
                  <a:pt x="0" y="0"/>
                </a:moveTo>
                <a:lnTo>
                  <a:pt x="229694" y="0"/>
                </a:lnTo>
                <a:lnTo>
                  <a:pt x="229694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0" name="Freeform 30"/>
          <p:cNvSpPr/>
          <p:nvPr/>
        </p:nvSpPr>
        <p:spPr>
          <a:xfrm>
            <a:off x="12403464" y="9642013"/>
            <a:ext cx="229694" cy="437279"/>
          </a:xfrm>
          <a:custGeom>
            <a:avLst/>
            <a:gdLst/>
            <a:ahLst/>
            <a:cxnLst/>
            <a:rect l="l" t="t" r="r" b="b"/>
            <a:pathLst>
              <a:path w="229694" h="437279">
                <a:moveTo>
                  <a:pt x="0" y="0"/>
                </a:moveTo>
                <a:lnTo>
                  <a:pt x="229694" y="0"/>
                </a:lnTo>
                <a:lnTo>
                  <a:pt x="229694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1" name="TextBox 31"/>
          <p:cNvSpPr txBox="1"/>
          <p:nvPr/>
        </p:nvSpPr>
        <p:spPr>
          <a:xfrm>
            <a:off x="12708161" y="9730758"/>
            <a:ext cx="4343276" cy="207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6"/>
              </a:lnSpc>
            </a:pPr>
            <a:r>
              <a:rPr lang="en-US" sz="1546" b="1" spc="3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Advancing Science, Empowering Communities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42671" y="9730758"/>
            <a:ext cx="1989975" cy="207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6"/>
              </a:lnSpc>
            </a:pPr>
            <a:r>
              <a:rPr lang="en-US" sz="1546" b="1" spc="30">
                <a:solidFill>
                  <a:srgbClr val="C29642"/>
                </a:solidFill>
                <a:latin typeface="Lato Bold"/>
                <a:ea typeface="Lato Bold"/>
                <a:cs typeface="Lato Bold"/>
                <a:sym typeface="Lato Bold"/>
              </a:rPr>
              <a:t>January 12–13, 2027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1048768" y="9730758"/>
            <a:ext cx="1511530" cy="2070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6"/>
              </a:lnSpc>
            </a:pPr>
            <a:r>
              <a:rPr lang="en-US" sz="1546" b="1" spc="30">
                <a:solidFill>
                  <a:srgbClr val="C29642"/>
                </a:solidFill>
                <a:latin typeface="Lato Bold"/>
                <a:ea typeface="Lato Bold"/>
                <a:cs typeface="Lato Bold"/>
                <a:sym typeface="Lato Bold"/>
              </a:rPr>
              <a:t>DELI ICAS 2027</a:t>
            </a:r>
          </a:p>
        </p:txBody>
      </p:sp>
      <p:sp>
        <p:nvSpPr>
          <p:cNvPr id="39" name="TextBox 40">
            <a:extLst>
              <a:ext uri="{FF2B5EF4-FFF2-40B4-BE49-F238E27FC236}">
                <a16:creationId xmlns:a16="http://schemas.microsoft.com/office/drawing/2014/main" id="{6C1C2530-DCCB-21D7-4858-E19F612A0EE1}"/>
              </a:ext>
            </a:extLst>
          </p:cNvPr>
          <p:cNvSpPr txBox="1"/>
          <p:nvPr/>
        </p:nvSpPr>
        <p:spPr>
          <a:xfrm>
            <a:off x="5319526" y="9658924"/>
            <a:ext cx="5143103" cy="6033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474"/>
              </a:lnSpc>
            </a:pPr>
            <a:r>
              <a:rPr lang="en-US" sz="1546" b="1" dirty="0">
                <a:solidFill>
                  <a:srgbClr val="D0A347"/>
                </a:solidFill>
                <a:latin typeface="Lato Bold"/>
                <a:ea typeface="Lato Bold"/>
                <a:cs typeface="Lato Bold"/>
                <a:sym typeface="Lato Bold"/>
              </a:rPr>
              <a:t>Organized by: </a:t>
            </a:r>
            <a:r>
              <a:rPr lang="en-GB" sz="1546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Doctoral Program in Public Health, </a:t>
            </a:r>
            <a:r>
              <a:rPr lang="en-GB" sz="1546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Institut</a:t>
            </a:r>
            <a:r>
              <a:rPr lang="en-GB" sz="1546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Kesehatan Deli </a:t>
            </a:r>
            <a:r>
              <a:rPr lang="en-GB" sz="1546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Husada</a:t>
            </a:r>
            <a:r>
              <a:rPr lang="en-GB" sz="1546" b="1" dirty="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GB" sz="1546" b="1" dirty="0" err="1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Delitua</a:t>
            </a:r>
            <a:endParaRPr lang="en-US" sz="1546" b="1" dirty="0">
              <a:solidFill>
                <a:srgbClr val="FFFFFF"/>
              </a:solidFill>
              <a:latin typeface="Lato Bold"/>
              <a:ea typeface="Lato Bold"/>
              <a:cs typeface="Lato Bold"/>
              <a:sym typeface="Lato Bold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BE268D5-CD1F-698D-6EEC-D3F1E3829F82}"/>
              </a:ext>
            </a:extLst>
          </p:cNvPr>
          <p:cNvGrpSpPr/>
          <p:nvPr/>
        </p:nvGrpSpPr>
        <p:grpSpPr>
          <a:xfrm>
            <a:off x="9502430" y="220135"/>
            <a:ext cx="3364670" cy="1261863"/>
            <a:chOff x="1" y="0"/>
            <a:chExt cx="3445220" cy="1375765"/>
          </a:xfrm>
        </p:grpSpPr>
        <p:sp>
          <p:nvSpPr>
            <p:cNvPr id="41" name="Freeform 22">
              <a:extLst>
                <a:ext uri="{FF2B5EF4-FFF2-40B4-BE49-F238E27FC236}">
                  <a16:creationId xmlns:a16="http://schemas.microsoft.com/office/drawing/2014/main" id="{8AD2A0F4-1FB7-26FC-4FEA-5359C1E9F9D1}"/>
                </a:ext>
              </a:extLst>
            </p:cNvPr>
            <p:cNvSpPr/>
            <p:nvPr/>
          </p:nvSpPr>
          <p:spPr>
            <a:xfrm>
              <a:off x="1" y="0"/>
              <a:ext cx="1054711" cy="1063487"/>
            </a:xfrm>
            <a:custGeom>
              <a:avLst/>
              <a:gdLst/>
              <a:ahLst/>
              <a:cxnLst/>
              <a:rect l="l" t="t" r="r" b="b"/>
              <a:pathLst>
                <a:path w="1614206" h="1614206">
                  <a:moveTo>
                    <a:pt x="0" y="0"/>
                  </a:moveTo>
                  <a:lnTo>
                    <a:pt x="1614206" y="0"/>
                  </a:lnTo>
                  <a:lnTo>
                    <a:pt x="1614206" y="1614206"/>
                  </a:lnTo>
                  <a:lnTo>
                    <a:pt x="0" y="16142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D"/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EAB2C15E-979A-FC47-CA21-1A9236FCBD0E}"/>
                </a:ext>
              </a:extLst>
            </p:cNvPr>
            <p:cNvGrpSpPr/>
            <p:nvPr/>
          </p:nvGrpSpPr>
          <p:grpSpPr>
            <a:xfrm>
              <a:off x="1132624" y="122829"/>
              <a:ext cx="587988" cy="1252936"/>
              <a:chOff x="-156526" y="-46938"/>
              <a:chExt cx="187270" cy="399050"/>
            </a:xfrm>
          </p:grpSpPr>
          <p:sp>
            <p:nvSpPr>
              <p:cNvPr id="45" name="Freeform 24">
                <a:extLst>
                  <a:ext uri="{FF2B5EF4-FFF2-40B4-BE49-F238E27FC236}">
                    <a16:creationId xmlns:a16="http://schemas.microsoft.com/office/drawing/2014/main" id="{A83409A8-3DA3-0908-A83A-65BEF71C26B3}"/>
                  </a:ext>
                </a:extLst>
              </p:cNvPr>
              <p:cNvSpPr/>
              <p:nvPr/>
            </p:nvSpPr>
            <p:spPr>
              <a:xfrm>
                <a:off x="-156526" y="-46938"/>
                <a:ext cx="19415" cy="274350"/>
              </a:xfrm>
              <a:custGeom>
                <a:avLst/>
                <a:gdLst/>
                <a:ahLst/>
                <a:cxnLst/>
                <a:rect l="l" t="t" r="r" b="b"/>
                <a:pathLst>
                  <a:path w="30744" h="352112">
                    <a:moveTo>
                      <a:pt x="0" y="0"/>
                    </a:moveTo>
                    <a:lnTo>
                      <a:pt x="30744" y="0"/>
                    </a:lnTo>
                    <a:lnTo>
                      <a:pt x="30744" y="352112"/>
                    </a:lnTo>
                    <a:lnTo>
                      <a:pt x="0" y="352112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ID"/>
              </a:p>
            </p:txBody>
          </p:sp>
          <p:sp>
            <p:nvSpPr>
              <p:cNvPr id="46" name="TextBox 25">
                <a:extLst>
                  <a:ext uri="{FF2B5EF4-FFF2-40B4-BE49-F238E27FC236}">
                    <a16:creationId xmlns:a16="http://schemas.microsoft.com/office/drawing/2014/main" id="{44C77C30-B9DC-C6A6-E6EB-71F6DAC65BC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30744" cy="390212"/>
              </a:xfrm>
              <a:prstGeom prst="rect">
                <a:avLst/>
              </a:prstGeom>
            </p:spPr>
            <p:txBody>
              <a:bodyPr lIns="40512" tIns="40512" rIns="40512" bIns="40512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2660"/>
                  </a:lnSpc>
                </a:pPr>
                <a:endParaRPr/>
              </a:p>
            </p:txBody>
          </p:sp>
        </p:grpSp>
        <p:sp>
          <p:nvSpPr>
            <p:cNvPr id="43" name="TextBox 26">
              <a:extLst>
                <a:ext uri="{FF2B5EF4-FFF2-40B4-BE49-F238E27FC236}">
                  <a16:creationId xmlns:a16="http://schemas.microsoft.com/office/drawing/2014/main" id="{5E5676DD-6967-F9B9-240B-34D6E5547702}"/>
                </a:ext>
              </a:extLst>
            </p:cNvPr>
            <p:cNvSpPr txBox="1"/>
            <p:nvPr/>
          </p:nvSpPr>
          <p:spPr>
            <a:xfrm>
              <a:off x="1033374" y="76255"/>
              <a:ext cx="2411847" cy="6990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085"/>
                </a:lnSpc>
              </a:pPr>
              <a:r>
                <a:rPr lang="en-US" sz="1400" b="1" dirty="0" err="1">
                  <a:latin typeface="Open Sans Bold"/>
                  <a:ea typeface="Open Sans Bold"/>
                  <a:cs typeface="Open Sans Bold"/>
                  <a:sym typeface="Open Sans Bold"/>
                </a:rPr>
                <a:t>Institut</a:t>
              </a:r>
              <a:r>
                <a:rPr lang="en-US" sz="1400" b="1" dirty="0">
                  <a:latin typeface="Open Sans Bold"/>
                  <a:ea typeface="Open Sans Bold"/>
                  <a:cs typeface="Open Sans Bold"/>
                  <a:sym typeface="Open Sans Bold"/>
                </a:rPr>
                <a:t> Kesehatan Deli </a:t>
              </a:r>
              <a:r>
                <a:rPr lang="en-US" sz="1400" b="1" dirty="0" err="1">
                  <a:latin typeface="Open Sans Bold"/>
                  <a:ea typeface="Open Sans Bold"/>
                  <a:cs typeface="Open Sans Bold"/>
                  <a:sym typeface="Open Sans Bold"/>
                </a:rPr>
                <a:t>Husada</a:t>
              </a:r>
              <a:r>
                <a:rPr lang="en-US" sz="1400" b="1" dirty="0"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1400" b="1" dirty="0" err="1">
                  <a:latin typeface="Open Sans Bold"/>
                  <a:ea typeface="Open Sans Bold"/>
                  <a:cs typeface="Open Sans Bold"/>
                  <a:sym typeface="Open Sans Bold"/>
                </a:rPr>
                <a:t>Delitua</a:t>
              </a:r>
              <a:endParaRPr lang="en-US" sz="1400" b="1" dirty="0">
                <a:latin typeface="Open Sans Bold"/>
                <a:ea typeface="Open Sans Bold"/>
                <a:cs typeface="Open Sans Bold"/>
                <a:sym typeface="Open Sans Bold"/>
              </a:endParaRPr>
            </a:p>
          </p:txBody>
        </p:sp>
        <p:sp>
          <p:nvSpPr>
            <p:cNvPr id="44" name="TextBox 28">
              <a:extLst>
                <a:ext uri="{FF2B5EF4-FFF2-40B4-BE49-F238E27FC236}">
                  <a16:creationId xmlns:a16="http://schemas.microsoft.com/office/drawing/2014/main" id="{A0AB8AEC-C7D7-E330-3235-F773EFDEA1A5}"/>
                </a:ext>
              </a:extLst>
            </p:cNvPr>
            <p:cNvSpPr txBox="1"/>
            <p:nvPr/>
          </p:nvSpPr>
          <p:spPr>
            <a:xfrm>
              <a:off x="1198313" y="287590"/>
              <a:ext cx="1877161" cy="53151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3300"/>
                </a:lnSpc>
              </a:pPr>
              <a:endParaRPr lang="en-US" sz="2400" b="1" dirty="0">
                <a:latin typeface="Canva Sans Bold"/>
                <a:ea typeface="Canva Sans Bold"/>
                <a:cs typeface="Canva Sans Bold"/>
                <a:sym typeface="Canva Sans Bold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A935C7E2-194A-69BE-7FC3-CA78A243877B}"/>
              </a:ext>
            </a:extLst>
          </p:cNvPr>
          <p:cNvGrpSpPr/>
          <p:nvPr/>
        </p:nvGrpSpPr>
        <p:grpSpPr>
          <a:xfrm>
            <a:off x="13253785" y="257047"/>
            <a:ext cx="3879452" cy="1026029"/>
            <a:chOff x="207007" y="228612"/>
            <a:chExt cx="5172604" cy="1368041"/>
          </a:xfrm>
        </p:grpSpPr>
        <p:sp>
          <p:nvSpPr>
            <p:cNvPr id="48" name="Freeform 19">
              <a:extLst>
                <a:ext uri="{FF2B5EF4-FFF2-40B4-BE49-F238E27FC236}">
                  <a16:creationId xmlns:a16="http://schemas.microsoft.com/office/drawing/2014/main" id="{DC0D06CB-C0CC-1445-3F97-3C871BA145B7}"/>
                </a:ext>
              </a:extLst>
            </p:cNvPr>
            <p:cNvSpPr/>
            <p:nvPr/>
          </p:nvSpPr>
          <p:spPr>
            <a:xfrm>
              <a:off x="207007" y="228612"/>
              <a:ext cx="1084143" cy="1063488"/>
            </a:xfrm>
            <a:custGeom>
              <a:avLst/>
              <a:gdLst/>
              <a:ahLst/>
              <a:cxnLst/>
              <a:rect l="l" t="t" r="r" b="b"/>
              <a:pathLst>
                <a:path w="1478695" h="1478695">
                  <a:moveTo>
                    <a:pt x="0" y="0"/>
                  </a:moveTo>
                  <a:lnTo>
                    <a:pt x="1478695" y="0"/>
                  </a:lnTo>
                  <a:lnTo>
                    <a:pt x="1478695" y="1478695"/>
                  </a:lnTo>
                  <a:lnTo>
                    <a:pt x="0" y="147869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0"/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D"/>
            </a:p>
          </p:txBody>
        </p:sp>
        <p:sp>
          <p:nvSpPr>
            <p:cNvPr id="49" name="TextBox 20">
              <a:extLst>
                <a:ext uri="{FF2B5EF4-FFF2-40B4-BE49-F238E27FC236}">
                  <a16:creationId xmlns:a16="http://schemas.microsoft.com/office/drawing/2014/main" id="{D4FF1523-3ACE-51E6-1DA2-CD14C44BD934}"/>
                </a:ext>
              </a:extLst>
            </p:cNvPr>
            <p:cNvSpPr txBox="1"/>
            <p:nvPr/>
          </p:nvSpPr>
          <p:spPr>
            <a:xfrm>
              <a:off x="1389926" y="235253"/>
              <a:ext cx="3989685" cy="136140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2515"/>
                </a:lnSpc>
              </a:pPr>
              <a:r>
                <a:rPr lang="en-US" sz="2800" b="1" spc="543" dirty="0">
                  <a:latin typeface="Canva Sans Bold"/>
                  <a:ea typeface="Canva Sans Bold"/>
                  <a:cs typeface="Canva Sans Bold"/>
                  <a:sym typeface="Canva Sans Bold"/>
                </a:rPr>
                <a:t>DELI HUSADA</a:t>
              </a:r>
            </a:p>
            <a:p>
              <a:pPr algn="l">
                <a:lnSpc>
                  <a:spcPct val="150000"/>
                </a:lnSpc>
              </a:pPr>
              <a:r>
                <a:rPr lang="en-US" sz="1600" b="1" dirty="0">
                  <a:latin typeface="Canva Sans Bold"/>
                  <a:ea typeface="Canva Sans Bold"/>
                  <a:cs typeface="Canva Sans Bold"/>
                  <a:sym typeface="Canva Sans Bold"/>
                </a:rPr>
                <a:t>Health Professional </a:t>
              </a:r>
              <a:r>
                <a:rPr lang="en-US" sz="1600" b="1" dirty="0" err="1">
                  <a:latin typeface="Canva Sans Bold"/>
                  <a:ea typeface="Canva Sans Bold"/>
                  <a:cs typeface="Canva Sans Bold"/>
                  <a:sym typeface="Canva Sans Bold"/>
                </a:rPr>
                <a:t>Trainning</a:t>
              </a:r>
              <a:r>
                <a:rPr lang="en-US" sz="1600" b="1" dirty="0">
                  <a:latin typeface="Canva Sans Bold"/>
                  <a:ea typeface="Canva Sans Bold"/>
                  <a:cs typeface="Canva Sans Bold"/>
                  <a:sym typeface="Canva Sans Bold"/>
                </a:rPr>
                <a:t> </a:t>
              </a:r>
            </a:p>
            <a:p>
              <a:pPr algn="l">
                <a:lnSpc>
                  <a:spcPct val="150000"/>
                </a:lnSpc>
              </a:pPr>
              <a:r>
                <a:rPr lang="en-US" sz="1600" b="1" dirty="0">
                  <a:latin typeface="Canva Sans Bold"/>
                  <a:ea typeface="Canva Sans Bold"/>
                  <a:cs typeface="Canva Sans Bold"/>
                  <a:sym typeface="Canva Sans Bold"/>
                </a:rPr>
                <a:t>And Learning Centre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5D19F1D-8A99-3E32-87E5-0F120D190EC9}"/>
              </a:ext>
            </a:extLst>
          </p:cNvPr>
          <p:cNvGrpSpPr/>
          <p:nvPr/>
        </p:nvGrpSpPr>
        <p:grpSpPr>
          <a:xfrm>
            <a:off x="17156760" y="96470"/>
            <a:ext cx="1083785" cy="1103931"/>
            <a:chOff x="0" y="0"/>
            <a:chExt cx="2163022" cy="2163022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D2D75924-7CCD-4B56-1BA4-4D6CFB5E06E7}"/>
                </a:ext>
              </a:extLst>
            </p:cNvPr>
            <p:cNvGrpSpPr/>
            <p:nvPr/>
          </p:nvGrpSpPr>
          <p:grpSpPr>
            <a:xfrm>
              <a:off x="272450" y="330676"/>
              <a:ext cx="1611640" cy="1407249"/>
              <a:chOff x="0" y="0"/>
              <a:chExt cx="1247470" cy="1089264"/>
            </a:xfrm>
          </p:grpSpPr>
          <p:sp>
            <p:nvSpPr>
              <p:cNvPr id="53" name="Freeform 14">
                <a:extLst>
                  <a:ext uri="{FF2B5EF4-FFF2-40B4-BE49-F238E27FC236}">
                    <a16:creationId xmlns:a16="http://schemas.microsoft.com/office/drawing/2014/main" id="{5BF496A3-F630-F5E6-A505-63974792212F}"/>
                  </a:ext>
                </a:extLst>
              </p:cNvPr>
              <p:cNvSpPr/>
              <p:nvPr/>
            </p:nvSpPr>
            <p:spPr>
              <a:xfrm>
                <a:off x="0" y="0"/>
                <a:ext cx="1247470" cy="1089264"/>
              </a:xfrm>
              <a:custGeom>
                <a:avLst/>
                <a:gdLst/>
                <a:ahLst/>
                <a:cxnLst/>
                <a:rect l="l" t="t" r="r" b="b"/>
                <a:pathLst>
                  <a:path w="1247470" h="1089264">
                    <a:moveTo>
                      <a:pt x="623735" y="0"/>
                    </a:moveTo>
                    <a:cubicBezTo>
                      <a:pt x="279256" y="0"/>
                      <a:pt x="0" y="243840"/>
                      <a:pt x="0" y="544632"/>
                    </a:cubicBezTo>
                    <a:cubicBezTo>
                      <a:pt x="0" y="845424"/>
                      <a:pt x="279256" y="1089264"/>
                      <a:pt x="623735" y="1089264"/>
                    </a:cubicBezTo>
                    <a:cubicBezTo>
                      <a:pt x="968214" y="1089264"/>
                      <a:pt x="1247470" y="845424"/>
                      <a:pt x="1247470" y="544632"/>
                    </a:cubicBezTo>
                    <a:cubicBezTo>
                      <a:pt x="1247470" y="243840"/>
                      <a:pt x="968214" y="0"/>
                      <a:pt x="623735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ID"/>
              </a:p>
            </p:txBody>
          </p:sp>
          <p:sp>
            <p:nvSpPr>
              <p:cNvPr id="54" name="TextBox 15">
                <a:extLst>
                  <a:ext uri="{FF2B5EF4-FFF2-40B4-BE49-F238E27FC236}">
                    <a16:creationId xmlns:a16="http://schemas.microsoft.com/office/drawing/2014/main" id="{5BD896FD-B23E-71A9-AFF9-7289002F1D17}"/>
                  </a:ext>
                </a:extLst>
              </p:cNvPr>
              <p:cNvSpPr txBox="1"/>
              <p:nvPr/>
            </p:nvSpPr>
            <p:spPr>
              <a:xfrm>
                <a:off x="116950" y="35443"/>
                <a:ext cx="1013569" cy="95170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2800"/>
                  </a:lnSpc>
                </a:pPr>
                <a:endParaRPr/>
              </a:p>
            </p:txBody>
          </p:sp>
        </p:grpSp>
        <p:sp>
          <p:nvSpPr>
            <p:cNvPr id="52" name="Freeform 16">
              <a:extLst>
                <a:ext uri="{FF2B5EF4-FFF2-40B4-BE49-F238E27FC236}">
                  <a16:creationId xmlns:a16="http://schemas.microsoft.com/office/drawing/2014/main" id="{E703536E-3145-C5AA-F648-F021C0B9CF52}"/>
                </a:ext>
              </a:extLst>
            </p:cNvPr>
            <p:cNvSpPr/>
            <p:nvPr/>
          </p:nvSpPr>
          <p:spPr>
            <a:xfrm>
              <a:off x="0" y="0"/>
              <a:ext cx="2163022" cy="2163022"/>
            </a:xfrm>
            <a:custGeom>
              <a:avLst/>
              <a:gdLst/>
              <a:ahLst/>
              <a:cxnLst/>
              <a:rect l="l" t="t" r="r" b="b"/>
              <a:pathLst>
                <a:path w="2163022" h="2163022">
                  <a:moveTo>
                    <a:pt x="0" y="0"/>
                  </a:moveTo>
                  <a:lnTo>
                    <a:pt x="2163022" y="0"/>
                  </a:lnTo>
                  <a:lnTo>
                    <a:pt x="2163022" y="2163022"/>
                  </a:lnTo>
                  <a:lnTo>
                    <a:pt x="0" y="21630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1"/>
              <a:stretch>
                <a:fillRect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ID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1509</Words>
  <Application>Microsoft Office PowerPoint</Application>
  <PresentationFormat>Custom</PresentationFormat>
  <Paragraphs>298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Lato Bold</vt:lpstr>
      <vt:lpstr>Lato Heavy</vt:lpstr>
      <vt:lpstr>Arial</vt:lpstr>
      <vt:lpstr>Lato</vt:lpstr>
      <vt:lpstr>Lato Bold Italics</vt:lpstr>
      <vt:lpstr>Open Sans Bold</vt:lpstr>
      <vt:lpstr>Canva Sans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DELI ICAS 2027 Template</dc:title>
  <cp:lastModifiedBy>MutiaraDwiMDY03</cp:lastModifiedBy>
  <cp:revision>3</cp:revision>
  <dcterms:created xsi:type="dcterms:W3CDTF">2006-08-16T00:00:00Z</dcterms:created>
  <dcterms:modified xsi:type="dcterms:W3CDTF">2026-10-12T10:58:32Z</dcterms:modified>
  <dc:identifier>DAHXyQIK2Wo</dc:identifier>
</cp:coreProperties>
</file>